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9" d="100"/>
          <a:sy n="59" d="100"/>
        </p:scale>
        <p:origin x="136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29A021-421C-44E2-991C-6468B830467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9C1B5E8-4401-42C7-BD26-A84716604CE8}">
      <dgm:prSet/>
      <dgm:spPr/>
      <dgm:t>
        <a:bodyPr/>
        <a:lstStyle/>
        <a:p>
          <a:pPr>
            <a:lnSpc>
              <a:spcPct val="100000"/>
            </a:lnSpc>
            <a:defRPr cap="all"/>
          </a:pPr>
          <a:r>
            <a:rPr lang="en-US"/>
            <a:t>Executive Summary</a:t>
          </a:r>
        </a:p>
      </dgm:t>
    </dgm:pt>
    <dgm:pt modelId="{353AC35E-E7D8-4915-B0F5-46CB7BB99BBC}" type="parTrans" cxnId="{B708CE17-F92B-4545-8D93-456351C63831}">
      <dgm:prSet/>
      <dgm:spPr/>
      <dgm:t>
        <a:bodyPr/>
        <a:lstStyle/>
        <a:p>
          <a:endParaRPr lang="en-US"/>
        </a:p>
      </dgm:t>
    </dgm:pt>
    <dgm:pt modelId="{17C5E79C-E9F3-46EF-A80E-ADAECE0A2808}" type="sibTrans" cxnId="{B708CE17-F92B-4545-8D93-456351C63831}">
      <dgm:prSet/>
      <dgm:spPr/>
      <dgm:t>
        <a:bodyPr/>
        <a:lstStyle/>
        <a:p>
          <a:endParaRPr lang="en-US"/>
        </a:p>
      </dgm:t>
    </dgm:pt>
    <dgm:pt modelId="{29776358-9340-4027-B755-636F11887DE3}">
      <dgm:prSet/>
      <dgm:spPr/>
      <dgm:t>
        <a:bodyPr/>
        <a:lstStyle/>
        <a:p>
          <a:pPr>
            <a:lnSpc>
              <a:spcPct val="100000"/>
            </a:lnSpc>
            <a:defRPr cap="all"/>
          </a:pPr>
          <a:r>
            <a:rPr lang="en-US"/>
            <a:t>Introduction</a:t>
          </a:r>
        </a:p>
      </dgm:t>
    </dgm:pt>
    <dgm:pt modelId="{8D16CDCF-5D57-4C1F-ABEF-4C9137CCC19B}" type="parTrans" cxnId="{CC382057-5C07-4644-BF55-B5010AFEB067}">
      <dgm:prSet/>
      <dgm:spPr/>
      <dgm:t>
        <a:bodyPr/>
        <a:lstStyle/>
        <a:p>
          <a:endParaRPr lang="en-US"/>
        </a:p>
      </dgm:t>
    </dgm:pt>
    <dgm:pt modelId="{4BF5F342-0B85-488A-ACEC-09C1FDDA2F96}" type="sibTrans" cxnId="{CC382057-5C07-4644-BF55-B5010AFEB067}">
      <dgm:prSet/>
      <dgm:spPr/>
      <dgm:t>
        <a:bodyPr/>
        <a:lstStyle/>
        <a:p>
          <a:endParaRPr lang="en-US"/>
        </a:p>
      </dgm:t>
    </dgm:pt>
    <dgm:pt modelId="{8F47877B-F062-484D-89CF-90C3831B25DE}">
      <dgm:prSet/>
      <dgm:spPr/>
      <dgm:t>
        <a:bodyPr/>
        <a:lstStyle/>
        <a:p>
          <a:pPr>
            <a:lnSpc>
              <a:spcPct val="100000"/>
            </a:lnSpc>
            <a:defRPr cap="all"/>
          </a:pPr>
          <a:r>
            <a:rPr lang="en-US"/>
            <a:t>Methodology</a:t>
          </a:r>
        </a:p>
      </dgm:t>
    </dgm:pt>
    <dgm:pt modelId="{8E607145-9931-44F6-9DAB-721E266F5C8B}" type="parTrans" cxnId="{09669D4B-26F6-4C01-BF61-8193EA53E102}">
      <dgm:prSet/>
      <dgm:spPr/>
      <dgm:t>
        <a:bodyPr/>
        <a:lstStyle/>
        <a:p>
          <a:endParaRPr lang="en-US"/>
        </a:p>
      </dgm:t>
    </dgm:pt>
    <dgm:pt modelId="{4820609E-3B4C-4C13-AC20-C7D10C67C788}" type="sibTrans" cxnId="{09669D4B-26F6-4C01-BF61-8193EA53E102}">
      <dgm:prSet/>
      <dgm:spPr/>
      <dgm:t>
        <a:bodyPr/>
        <a:lstStyle/>
        <a:p>
          <a:endParaRPr lang="en-US"/>
        </a:p>
      </dgm:t>
    </dgm:pt>
    <dgm:pt modelId="{3185E939-4D61-4F82-87A6-2F585D747702}">
      <dgm:prSet/>
      <dgm:spPr/>
      <dgm:t>
        <a:bodyPr/>
        <a:lstStyle/>
        <a:p>
          <a:pPr>
            <a:lnSpc>
              <a:spcPct val="100000"/>
            </a:lnSpc>
            <a:defRPr cap="all"/>
          </a:pPr>
          <a:r>
            <a:rPr lang="en-US"/>
            <a:t>Results</a:t>
          </a:r>
        </a:p>
      </dgm:t>
    </dgm:pt>
    <dgm:pt modelId="{9A6D972F-3D45-43FC-A87A-81F2E4D6AB5D}" type="parTrans" cxnId="{36D048A2-4048-43EB-8D2D-AD9F54B908C9}">
      <dgm:prSet/>
      <dgm:spPr/>
      <dgm:t>
        <a:bodyPr/>
        <a:lstStyle/>
        <a:p>
          <a:endParaRPr lang="en-US"/>
        </a:p>
      </dgm:t>
    </dgm:pt>
    <dgm:pt modelId="{5DEE66BC-8A32-4684-A137-C1C075F654CC}" type="sibTrans" cxnId="{36D048A2-4048-43EB-8D2D-AD9F54B908C9}">
      <dgm:prSet/>
      <dgm:spPr/>
      <dgm:t>
        <a:bodyPr/>
        <a:lstStyle/>
        <a:p>
          <a:endParaRPr lang="en-US"/>
        </a:p>
      </dgm:t>
    </dgm:pt>
    <dgm:pt modelId="{BDB420BD-F07B-4615-8E44-5D6135C5974C}">
      <dgm:prSet/>
      <dgm:spPr/>
      <dgm:t>
        <a:bodyPr/>
        <a:lstStyle/>
        <a:p>
          <a:pPr>
            <a:lnSpc>
              <a:spcPct val="100000"/>
            </a:lnSpc>
            <a:defRPr cap="all"/>
          </a:pPr>
          <a:r>
            <a:rPr lang="en-US"/>
            <a:t>Conclusion</a:t>
          </a:r>
        </a:p>
      </dgm:t>
    </dgm:pt>
    <dgm:pt modelId="{88A49D98-E96C-478D-B1A2-9DD168B82BEF}" type="parTrans" cxnId="{ECD50A9A-E141-418E-8C50-E715EAEEBF9F}">
      <dgm:prSet/>
      <dgm:spPr/>
      <dgm:t>
        <a:bodyPr/>
        <a:lstStyle/>
        <a:p>
          <a:endParaRPr lang="en-US"/>
        </a:p>
      </dgm:t>
    </dgm:pt>
    <dgm:pt modelId="{89E630C6-052A-4691-9168-98D3EFE68E4A}" type="sibTrans" cxnId="{ECD50A9A-E141-418E-8C50-E715EAEEBF9F}">
      <dgm:prSet/>
      <dgm:spPr/>
      <dgm:t>
        <a:bodyPr/>
        <a:lstStyle/>
        <a:p>
          <a:endParaRPr lang="en-US"/>
        </a:p>
      </dgm:t>
    </dgm:pt>
    <dgm:pt modelId="{1F917758-92E5-47B2-83FC-7BA138A96DCE}">
      <dgm:prSet/>
      <dgm:spPr/>
      <dgm:t>
        <a:bodyPr/>
        <a:lstStyle/>
        <a:p>
          <a:pPr>
            <a:lnSpc>
              <a:spcPct val="100000"/>
            </a:lnSpc>
            <a:defRPr cap="all"/>
          </a:pPr>
          <a:r>
            <a:rPr lang="en-US"/>
            <a:t>Appendix</a:t>
          </a:r>
        </a:p>
      </dgm:t>
    </dgm:pt>
    <dgm:pt modelId="{4EB2F128-D828-424F-A551-B59DE779AE2E}" type="parTrans" cxnId="{0C188FC6-FFD3-4104-A08C-E0D9626BAAD2}">
      <dgm:prSet/>
      <dgm:spPr/>
      <dgm:t>
        <a:bodyPr/>
        <a:lstStyle/>
        <a:p>
          <a:endParaRPr lang="en-US"/>
        </a:p>
      </dgm:t>
    </dgm:pt>
    <dgm:pt modelId="{D2B55A1C-2C55-44A2-A0B9-1C464F27EBFA}" type="sibTrans" cxnId="{0C188FC6-FFD3-4104-A08C-E0D9626BAAD2}">
      <dgm:prSet/>
      <dgm:spPr/>
      <dgm:t>
        <a:bodyPr/>
        <a:lstStyle/>
        <a:p>
          <a:endParaRPr lang="en-US"/>
        </a:p>
      </dgm:t>
    </dgm:pt>
    <dgm:pt modelId="{6B86F755-F399-4EF9-AFAB-BFEA67A728ED}" type="pres">
      <dgm:prSet presAssocID="{B329A021-421C-44E2-991C-6468B830467B}" presName="root" presStyleCnt="0">
        <dgm:presLayoutVars>
          <dgm:dir/>
          <dgm:resizeHandles val="exact"/>
        </dgm:presLayoutVars>
      </dgm:prSet>
      <dgm:spPr/>
    </dgm:pt>
    <dgm:pt modelId="{6EC20888-8F64-48D6-A828-816B8D1FD27B}" type="pres">
      <dgm:prSet presAssocID="{59C1B5E8-4401-42C7-BD26-A84716604CE8}" presName="compNode" presStyleCnt="0"/>
      <dgm:spPr/>
    </dgm:pt>
    <dgm:pt modelId="{7BFE7AAE-B273-45D4-9E9B-E1E56DF5D2C3}" type="pres">
      <dgm:prSet presAssocID="{59C1B5E8-4401-42C7-BD26-A84716604CE8}" presName="iconBgRect" presStyleLbl="bgShp" presStyleIdx="0" presStyleCnt="6"/>
      <dgm:spPr>
        <a:prstGeom prst="round2DiagRect">
          <a:avLst>
            <a:gd name="adj1" fmla="val 29727"/>
            <a:gd name="adj2" fmla="val 0"/>
          </a:avLst>
        </a:prstGeom>
      </dgm:spPr>
    </dgm:pt>
    <dgm:pt modelId="{25DF3C93-F6F3-462E-9A37-DD6B925ACF47}" type="pres">
      <dgm:prSet presAssocID="{59C1B5E8-4401-42C7-BD26-A84716604CE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65B60DE5-5D19-4839-B136-62CAC3A5470E}" type="pres">
      <dgm:prSet presAssocID="{59C1B5E8-4401-42C7-BD26-A84716604CE8}" presName="spaceRect" presStyleCnt="0"/>
      <dgm:spPr/>
    </dgm:pt>
    <dgm:pt modelId="{76CBC994-CAC9-44B3-A5FC-1005EE5EBA3D}" type="pres">
      <dgm:prSet presAssocID="{59C1B5E8-4401-42C7-BD26-A84716604CE8}" presName="textRect" presStyleLbl="revTx" presStyleIdx="0" presStyleCnt="6">
        <dgm:presLayoutVars>
          <dgm:chMax val="1"/>
          <dgm:chPref val="1"/>
        </dgm:presLayoutVars>
      </dgm:prSet>
      <dgm:spPr/>
    </dgm:pt>
    <dgm:pt modelId="{D9AA1A39-B734-4265-B799-0BA86F26282C}" type="pres">
      <dgm:prSet presAssocID="{17C5E79C-E9F3-46EF-A80E-ADAECE0A2808}" presName="sibTrans" presStyleCnt="0"/>
      <dgm:spPr/>
    </dgm:pt>
    <dgm:pt modelId="{3EC3E736-CC15-4336-BBC3-4375AA0CE1D0}" type="pres">
      <dgm:prSet presAssocID="{29776358-9340-4027-B755-636F11887DE3}" presName="compNode" presStyleCnt="0"/>
      <dgm:spPr/>
    </dgm:pt>
    <dgm:pt modelId="{E0C664FD-62DD-4672-BB5B-9C499C3B57A7}" type="pres">
      <dgm:prSet presAssocID="{29776358-9340-4027-B755-636F11887DE3}" presName="iconBgRect" presStyleLbl="bgShp" presStyleIdx="1" presStyleCnt="6"/>
      <dgm:spPr>
        <a:prstGeom prst="round2DiagRect">
          <a:avLst>
            <a:gd name="adj1" fmla="val 29727"/>
            <a:gd name="adj2" fmla="val 0"/>
          </a:avLst>
        </a:prstGeom>
      </dgm:spPr>
    </dgm:pt>
    <dgm:pt modelId="{2CDB2C52-65D8-46DC-90B4-6FEE37DFAB80}" type="pres">
      <dgm:prSet presAssocID="{29776358-9340-4027-B755-636F11887DE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670BCB4F-A232-4E11-86AE-A0DC5D32F7A7}" type="pres">
      <dgm:prSet presAssocID="{29776358-9340-4027-B755-636F11887DE3}" presName="spaceRect" presStyleCnt="0"/>
      <dgm:spPr/>
    </dgm:pt>
    <dgm:pt modelId="{11825DA8-D338-4AB4-A1A9-D337CF28716A}" type="pres">
      <dgm:prSet presAssocID="{29776358-9340-4027-B755-636F11887DE3}" presName="textRect" presStyleLbl="revTx" presStyleIdx="1" presStyleCnt="6">
        <dgm:presLayoutVars>
          <dgm:chMax val="1"/>
          <dgm:chPref val="1"/>
        </dgm:presLayoutVars>
      </dgm:prSet>
      <dgm:spPr/>
    </dgm:pt>
    <dgm:pt modelId="{10D66D51-38F0-49C7-BB87-BB27994427B2}" type="pres">
      <dgm:prSet presAssocID="{4BF5F342-0B85-488A-ACEC-09C1FDDA2F96}" presName="sibTrans" presStyleCnt="0"/>
      <dgm:spPr/>
    </dgm:pt>
    <dgm:pt modelId="{47CD09CC-5FF0-4C24-B689-B774B6532C43}" type="pres">
      <dgm:prSet presAssocID="{8F47877B-F062-484D-89CF-90C3831B25DE}" presName="compNode" presStyleCnt="0"/>
      <dgm:spPr/>
    </dgm:pt>
    <dgm:pt modelId="{7BDFD0F8-AEF9-4255-8D23-71EA8D2C37DF}" type="pres">
      <dgm:prSet presAssocID="{8F47877B-F062-484D-89CF-90C3831B25DE}" presName="iconBgRect" presStyleLbl="bgShp" presStyleIdx="2" presStyleCnt="6"/>
      <dgm:spPr>
        <a:prstGeom prst="round2DiagRect">
          <a:avLst>
            <a:gd name="adj1" fmla="val 29727"/>
            <a:gd name="adj2" fmla="val 0"/>
          </a:avLst>
        </a:prstGeom>
      </dgm:spPr>
    </dgm:pt>
    <dgm:pt modelId="{0B72AD3F-3138-4978-9095-05BD5D87FFE1}" type="pres">
      <dgm:prSet presAssocID="{8F47877B-F062-484D-89CF-90C3831B25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0BB4C9E3-3FEF-4815-B61C-C6A7863D6DE9}" type="pres">
      <dgm:prSet presAssocID="{8F47877B-F062-484D-89CF-90C3831B25DE}" presName="spaceRect" presStyleCnt="0"/>
      <dgm:spPr/>
    </dgm:pt>
    <dgm:pt modelId="{FB8F8A5E-B620-4496-B21C-8D31F6F5A1F3}" type="pres">
      <dgm:prSet presAssocID="{8F47877B-F062-484D-89CF-90C3831B25DE}" presName="textRect" presStyleLbl="revTx" presStyleIdx="2" presStyleCnt="6">
        <dgm:presLayoutVars>
          <dgm:chMax val="1"/>
          <dgm:chPref val="1"/>
        </dgm:presLayoutVars>
      </dgm:prSet>
      <dgm:spPr/>
    </dgm:pt>
    <dgm:pt modelId="{EB3AFBAB-3F32-4761-A215-B86B8AC88642}" type="pres">
      <dgm:prSet presAssocID="{4820609E-3B4C-4C13-AC20-C7D10C67C788}" presName="sibTrans" presStyleCnt="0"/>
      <dgm:spPr/>
    </dgm:pt>
    <dgm:pt modelId="{FA4DE867-596B-437F-B0F7-9B361ABD3EB5}" type="pres">
      <dgm:prSet presAssocID="{3185E939-4D61-4F82-87A6-2F585D747702}" presName="compNode" presStyleCnt="0"/>
      <dgm:spPr/>
    </dgm:pt>
    <dgm:pt modelId="{7F3C704C-A2EB-4DAF-8CF5-81F4A126294A}" type="pres">
      <dgm:prSet presAssocID="{3185E939-4D61-4F82-87A6-2F585D747702}" presName="iconBgRect" presStyleLbl="bgShp" presStyleIdx="3" presStyleCnt="6"/>
      <dgm:spPr>
        <a:prstGeom prst="round2DiagRect">
          <a:avLst>
            <a:gd name="adj1" fmla="val 29727"/>
            <a:gd name="adj2" fmla="val 0"/>
          </a:avLst>
        </a:prstGeom>
      </dgm:spPr>
    </dgm:pt>
    <dgm:pt modelId="{1C4BA04B-DE1E-4541-8DAD-0DEC1D144747}" type="pres">
      <dgm:prSet presAssocID="{3185E939-4D61-4F82-87A6-2F585D74770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E16FAB83-50FD-4663-980A-DA85D7A0D5E6}" type="pres">
      <dgm:prSet presAssocID="{3185E939-4D61-4F82-87A6-2F585D747702}" presName="spaceRect" presStyleCnt="0"/>
      <dgm:spPr/>
    </dgm:pt>
    <dgm:pt modelId="{ADC3E0D8-1F6A-4D75-95C0-DCE09417FA9D}" type="pres">
      <dgm:prSet presAssocID="{3185E939-4D61-4F82-87A6-2F585D747702}" presName="textRect" presStyleLbl="revTx" presStyleIdx="3" presStyleCnt="6">
        <dgm:presLayoutVars>
          <dgm:chMax val="1"/>
          <dgm:chPref val="1"/>
        </dgm:presLayoutVars>
      </dgm:prSet>
      <dgm:spPr/>
    </dgm:pt>
    <dgm:pt modelId="{A5B7F018-0A86-4201-AC61-DF0E4FA19669}" type="pres">
      <dgm:prSet presAssocID="{5DEE66BC-8A32-4684-A137-C1C075F654CC}" presName="sibTrans" presStyleCnt="0"/>
      <dgm:spPr/>
    </dgm:pt>
    <dgm:pt modelId="{29520E49-6B49-484C-B763-8467606760D7}" type="pres">
      <dgm:prSet presAssocID="{BDB420BD-F07B-4615-8E44-5D6135C5974C}" presName="compNode" presStyleCnt="0"/>
      <dgm:spPr/>
    </dgm:pt>
    <dgm:pt modelId="{DF8B21ED-58B3-492A-8EBA-8A09369B7BF7}" type="pres">
      <dgm:prSet presAssocID="{BDB420BD-F07B-4615-8E44-5D6135C5974C}" presName="iconBgRect" presStyleLbl="bgShp" presStyleIdx="4" presStyleCnt="6"/>
      <dgm:spPr>
        <a:prstGeom prst="round2DiagRect">
          <a:avLst>
            <a:gd name="adj1" fmla="val 29727"/>
            <a:gd name="adj2" fmla="val 0"/>
          </a:avLst>
        </a:prstGeom>
      </dgm:spPr>
    </dgm:pt>
    <dgm:pt modelId="{6211331D-DABE-46F2-9B2C-494B5381068E}" type="pres">
      <dgm:prSet presAssocID="{BDB420BD-F07B-4615-8E44-5D6135C5974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A02669F0-6A14-4B52-86DC-F3E975E0A337}" type="pres">
      <dgm:prSet presAssocID="{BDB420BD-F07B-4615-8E44-5D6135C5974C}" presName="spaceRect" presStyleCnt="0"/>
      <dgm:spPr/>
    </dgm:pt>
    <dgm:pt modelId="{DD5851F8-A826-4B3D-B40B-D28535C58733}" type="pres">
      <dgm:prSet presAssocID="{BDB420BD-F07B-4615-8E44-5D6135C5974C}" presName="textRect" presStyleLbl="revTx" presStyleIdx="4" presStyleCnt="6">
        <dgm:presLayoutVars>
          <dgm:chMax val="1"/>
          <dgm:chPref val="1"/>
        </dgm:presLayoutVars>
      </dgm:prSet>
      <dgm:spPr/>
    </dgm:pt>
    <dgm:pt modelId="{AA419BF2-0FAF-44C0-AA4C-F51497B95B47}" type="pres">
      <dgm:prSet presAssocID="{89E630C6-052A-4691-9168-98D3EFE68E4A}" presName="sibTrans" presStyleCnt="0"/>
      <dgm:spPr/>
    </dgm:pt>
    <dgm:pt modelId="{70D30C6B-A7EB-4E8E-97D7-7A33D1226F47}" type="pres">
      <dgm:prSet presAssocID="{1F917758-92E5-47B2-83FC-7BA138A96DCE}" presName="compNode" presStyleCnt="0"/>
      <dgm:spPr/>
    </dgm:pt>
    <dgm:pt modelId="{EAE6B663-EBD4-475D-A3D5-B3ABA61C5771}" type="pres">
      <dgm:prSet presAssocID="{1F917758-92E5-47B2-83FC-7BA138A96DCE}" presName="iconBgRect" presStyleLbl="bgShp" presStyleIdx="5" presStyleCnt="6"/>
      <dgm:spPr>
        <a:prstGeom prst="round2DiagRect">
          <a:avLst>
            <a:gd name="adj1" fmla="val 29727"/>
            <a:gd name="adj2" fmla="val 0"/>
          </a:avLst>
        </a:prstGeom>
      </dgm:spPr>
    </dgm:pt>
    <dgm:pt modelId="{FD261CD2-3B5B-4F1B-A289-5C27E1F0B61B}" type="pres">
      <dgm:prSet presAssocID="{1F917758-92E5-47B2-83FC-7BA138A96DC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0CFDD1C7-BBCD-4CE1-8272-8CEB58C44628}" type="pres">
      <dgm:prSet presAssocID="{1F917758-92E5-47B2-83FC-7BA138A96DCE}" presName="spaceRect" presStyleCnt="0"/>
      <dgm:spPr/>
    </dgm:pt>
    <dgm:pt modelId="{59ACC76D-616E-4DA6-AC9B-53859E3C2CD2}" type="pres">
      <dgm:prSet presAssocID="{1F917758-92E5-47B2-83FC-7BA138A96DCE}" presName="textRect" presStyleLbl="revTx" presStyleIdx="5" presStyleCnt="6">
        <dgm:presLayoutVars>
          <dgm:chMax val="1"/>
          <dgm:chPref val="1"/>
        </dgm:presLayoutVars>
      </dgm:prSet>
      <dgm:spPr/>
    </dgm:pt>
  </dgm:ptLst>
  <dgm:cxnLst>
    <dgm:cxn modelId="{B708CE17-F92B-4545-8D93-456351C63831}" srcId="{B329A021-421C-44E2-991C-6468B830467B}" destId="{59C1B5E8-4401-42C7-BD26-A84716604CE8}" srcOrd="0" destOrd="0" parTransId="{353AC35E-E7D8-4915-B0F5-46CB7BB99BBC}" sibTransId="{17C5E79C-E9F3-46EF-A80E-ADAECE0A2808}"/>
    <dgm:cxn modelId="{F1811A37-70E4-4AA8-8E07-72A0A5CAFF10}" type="presOf" srcId="{8F47877B-F062-484D-89CF-90C3831B25DE}" destId="{FB8F8A5E-B620-4496-B21C-8D31F6F5A1F3}" srcOrd="0" destOrd="0" presId="urn:microsoft.com/office/officeart/2018/5/layout/IconLeafLabelList"/>
    <dgm:cxn modelId="{A83F6C47-17DD-4A8E-B6B3-F1A10284C2C7}" type="presOf" srcId="{29776358-9340-4027-B755-636F11887DE3}" destId="{11825DA8-D338-4AB4-A1A9-D337CF28716A}" srcOrd="0" destOrd="0" presId="urn:microsoft.com/office/officeart/2018/5/layout/IconLeafLabelList"/>
    <dgm:cxn modelId="{09669D4B-26F6-4C01-BF61-8193EA53E102}" srcId="{B329A021-421C-44E2-991C-6468B830467B}" destId="{8F47877B-F062-484D-89CF-90C3831B25DE}" srcOrd="2" destOrd="0" parTransId="{8E607145-9931-44F6-9DAB-721E266F5C8B}" sibTransId="{4820609E-3B4C-4C13-AC20-C7D10C67C788}"/>
    <dgm:cxn modelId="{CC382057-5C07-4644-BF55-B5010AFEB067}" srcId="{B329A021-421C-44E2-991C-6468B830467B}" destId="{29776358-9340-4027-B755-636F11887DE3}" srcOrd="1" destOrd="0" parTransId="{8D16CDCF-5D57-4C1F-ABEF-4C9137CCC19B}" sibTransId="{4BF5F342-0B85-488A-ACEC-09C1FDDA2F96}"/>
    <dgm:cxn modelId="{ECD50A9A-E141-418E-8C50-E715EAEEBF9F}" srcId="{B329A021-421C-44E2-991C-6468B830467B}" destId="{BDB420BD-F07B-4615-8E44-5D6135C5974C}" srcOrd="4" destOrd="0" parTransId="{88A49D98-E96C-478D-B1A2-9DD168B82BEF}" sibTransId="{89E630C6-052A-4691-9168-98D3EFE68E4A}"/>
    <dgm:cxn modelId="{36D048A2-4048-43EB-8D2D-AD9F54B908C9}" srcId="{B329A021-421C-44E2-991C-6468B830467B}" destId="{3185E939-4D61-4F82-87A6-2F585D747702}" srcOrd="3" destOrd="0" parTransId="{9A6D972F-3D45-43FC-A87A-81F2E4D6AB5D}" sibTransId="{5DEE66BC-8A32-4684-A137-C1C075F654CC}"/>
    <dgm:cxn modelId="{39B2F3A8-219E-4FE6-8F61-1403AE3DA289}" type="presOf" srcId="{59C1B5E8-4401-42C7-BD26-A84716604CE8}" destId="{76CBC994-CAC9-44B3-A5FC-1005EE5EBA3D}" srcOrd="0" destOrd="0" presId="urn:microsoft.com/office/officeart/2018/5/layout/IconLeafLabelList"/>
    <dgm:cxn modelId="{0C188FC6-FFD3-4104-A08C-E0D9626BAAD2}" srcId="{B329A021-421C-44E2-991C-6468B830467B}" destId="{1F917758-92E5-47B2-83FC-7BA138A96DCE}" srcOrd="5" destOrd="0" parTransId="{4EB2F128-D828-424F-A551-B59DE779AE2E}" sibTransId="{D2B55A1C-2C55-44A2-A0B9-1C464F27EBFA}"/>
    <dgm:cxn modelId="{FF1CECD4-254A-48F9-8FD5-7FC5782E964D}" type="presOf" srcId="{BDB420BD-F07B-4615-8E44-5D6135C5974C}" destId="{DD5851F8-A826-4B3D-B40B-D28535C58733}" srcOrd="0" destOrd="0" presId="urn:microsoft.com/office/officeart/2018/5/layout/IconLeafLabelList"/>
    <dgm:cxn modelId="{3146FFDB-477E-4758-B49E-EEA532AE1145}" type="presOf" srcId="{B329A021-421C-44E2-991C-6468B830467B}" destId="{6B86F755-F399-4EF9-AFAB-BFEA67A728ED}" srcOrd="0" destOrd="0" presId="urn:microsoft.com/office/officeart/2018/5/layout/IconLeafLabelList"/>
    <dgm:cxn modelId="{939162ED-8AE0-4820-8D71-797A237EAFE4}" type="presOf" srcId="{3185E939-4D61-4F82-87A6-2F585D747702}" destId="{ADC3E0D8-1F6A-4D75-95C0-DCE09417FA9D}" srcOrd="0" destOrd="0" presId="urn:microsoft.com/office/officeart/2018/5/layout/IconLeafLabelList"/>
    <dgm:cxn modelId="{24D6D1EF-C0C7-488A-B592-ECA9D21E453B}" type="presOf" srcId="{1F917758-92E5-47B2-83FC-7BA138A96DCE}" destId="{59ACC76D-616E-4DA6-AC9B-53859E3C2CD2}" srcOrd="0" destOrd="0" presId="urn:microsoft.com/office/officeart/2018/5/layout/IconLeafLabelList"/>
    <dgm:cxn modelId="{2F2ABED5-C884-4CD1-99D2-5E4C23D664F7}" type="presParOf" srcId="{6B86F755-F399-4EF9-AFAB-BFEA67A728ED}" destId="{6EC20888-8F64-48D6-A828-816B8D1FD27B}" srcOrd="0" destOrd="0" presId="urn:microsoft.com/office/officeart/2018/5/layout/IconLeafLabelList"/>
    <dgm:cxn modelId="{41496B88-26C1-4CB7-8F1C-B0E2256DCC61}" type="presParOf" srcId="{6EC20888-8F64-48D6-A828-816B8D1FD27B}" destId="{7BFE7AAE-B273-45D4-9E9B-E1E56DF5D2C3}" srcOrd="0" destOrd="0" presId="urn:microsoft.com/office/officeart/2018/5/layout/IconLeafLabelList"/>
    <dgm:cxn modelId="{C0E43328-8AE4-4762-9B9F-1CE1DB418ED7}" type="presParOf" srcId="{6EC20888-8F64-48D6-A828-816B8D1FD27B}" destId="{25DF3C93-F6F3-462E-9A37-DD6B925ACF47}" srcOrd="1" destOrd="0" presId="urn:microsoft.com/office/officeart/2018/5/layout/IconLeafLabelList"/>
    <dgm:cxn modelId="{D2330651-1887-4DDB-B0F2-A94F2A482A87}" type="presParOf" srcId="{6EC20888-8F64-48D6-A828-816B8D1FD27B}" destId="{65B60DE5-5D19-4839-B136-62CAC3A5470E}" srcOrd="2" destOrd="0" presId="urn:microsoft.com/office/officeart/2018/5/layout/IconLeafLabelList"/>
    <dgm:cxn modelId="{88EC589F-3C84-45F2-9093-935A7BBC64EC}" type="presParOf" srcId="{6EC20888-8F64-48D6-A828-816B8D1FD27B}" destId="{76CBC994-CAC9-44B3-A5FC-1005EE5EBA3D}" srcOrd="3" destOrd="0" presId="urn:microsoft.com/office/officeart/2018/5/layout/IconLeafLabelList"/>
    <dgm:cxn modelId="{F31DA0F7-9E22-463F-92DF-1B88FB8E8407}" type="presParOf" srcId="{6B86F755-F399-4EF9-AFAB-BFEA67A728ED}" destId="{D9AA1A39-B734-4265-B799-0BA86F26282C}" srcOrd="1" destOrd="0" presId="urn:microsoft.com/office/officeart/2018/5/layout/IconLeafLabelList"/>
    <dgm:cxn modelId="{B2E6C034-1489-4342-8835-E5C2186467ED}" type="presParOf" srcId="{6B86F755-F399-4EF9-AFAB-BFEA67A728ED}" destId="{3EC3E736-CC15-4336-BBC3-4375AA0CE1D0}" srcOrd="2" destOrd="0" presId="urn:microsoft.com/office/officeart/2018/5/layout/IconLeafLabelList"/>
    <dgm:cxn modelId="{CAB56D2D-2D86-4D3E-A326-A3C3B3E4B100}" type="presParOf" srcId="{3EC3E736-CC15-4336-BBC3-4375AA0CE1D0}" destId="{E0C664FD-62DD-4672-BB5B-9C499C3B57A7}" srcOrd="0" destOrd="0" presId="urn:microsoft.com/office/officeart/2018/5/layout/IconLeafLabelList"/>
    <dgm:cxn modelId="{6911EA5C-DE72-4251-8E48-CAB4DB2B4458}" type="presParOf" srcId="{3EC3E736-CC15-4336-BBC3-4375AA0CE1D0}" destId="{2CDB2C52-65D8-46DC-90B4-6FEE37DFAB80}" srcOrd="1" destOrd="0" presId="urn:microsoft.com/office/officeart/2018/5/layout/IconLeafLabelList"/>
    <dgm:cxn modelId="{F5A1BE86-6611-4243-812A-88DFA5FAB91F}" type="presParOf" srcId="{3EC3E736-CC15-4336-BBC3-4375AA0CE1D0}" destId="{670BCB4F-A232-4E11-86AE-A0DC5D32F7A7}" srcOrd="2" destOrd="0" presId="urn:microsoft.com/office/officeart/2018/5/layout/IconLeafLabelList"/>
    <dgm:cxn modelId="{20F2F637-5E4C-4605-B24D-2A6EE1393FBB}" type="presParOf" srcId="{3EC3E736-CC15-4336-BBC3-4375AA0CE1D0}" destId="{11825DA8-D338-4AB4-A1A9-D337CF28716A}" srcOrd="3" destOrd="0" presId="urn:microsoft.com/office/officeart/2018/5/layout/IconLeafLabelList"/>
    <dgm:cxn modelId="{3AD47538-2E38-48E4-BB4F-387103095D95}" type="presParOf" srcId="{6B86F755-F399-4EF9-AFAB-BFEA67A728ED}" destId="{10D66D51-38F0-49C7-BB87-BB27994427B2}" srcOrd="3" destOrd="0" presId="urn:microsoft.com/office/officeart/2018/5/layout/IconLeafLabelList"/>
    <dgm:cxn modelId="{346280FD-D5F6-45A3-B145-67C1DE6A6476}" type="presParOf" srcId="{6B86F755-F399-4EF9-AFAB-BFEA67A728ED}" destId="{47CD09CC-5FF0-4C24-B689-B774B6532C43}" srcOrd="4" destOrd="0" presId="urn:microsoft.com/office/officeart/2018/5/layout/IconLeafLabelList"/>
    <dgm:cxn modelId="{EB12C05A-57AD-4B86-9CAC-C07FC686299F}" type="presParOf" srcId="{47CD09CC-5FF0-4C24-B689-B774B6532C43}" destId="{7BDFD0F8-AEF9-4255-8D23-71EA8D2C37DF}" srcOrd="0" destOrd="0" presId="urn:microsoft.com/office/officeart/2018/5/layout/IconLeafLabelList"/>
    <dgm:cxn modelId="{41A327A0-817F-42FD-818E-B81B5217783A}" type="presParOf" srcId="{47CD09CC-5FF0-4C24-B689-B774B6532C43}" destId="{0B72AD3F-3138-4978-9095-05BD5D87FFE1}" srcOrd="1" destOrd="0" presId="urn:microsoft.com/office/officeart/2018/5/layout/IconLeafLabelList"/>
    <dgm:cxn modelId="{DBF48B65-ADAE-4AAB-A7E0-FA684527DEC9}" type="presParOf" srcId="{47CD09CC-5FF0-4C24-B689-B774B6532C43}" destId="{0BB4C9E3-3FEF-4815-B61C-C6A7863D6DE9}" srcOrd="2" destOrd="0" presId="urn:microsoft.com/office/officeart/2018/5/layout/IconLeafLabelList"/>
    <dgm:cxn modelId="{E5F247A7-E031-426A-B0DA-149C0C8C7838}" type="presParOf" srcId="{47CD09CC-5FF0-4C24-B689-B774B6532C43}" destId="{FB8F8A5E-B620-4496-B21C-8D31F6F5A1F3}" srcOrd="3" destOrd="0" presId="urn:microsoft.com/office/officeart/2018/5/layout/IconLeafLabelList"/>
    <dgm:cxn modelId="{EBA49611-8015-46DA-9BB3-F7C42D5F83AF}" type="presParOf" srcId="{6B86F755-F399-4EF9-AFAB-BFEA67A728ED}" destId="{EB3AFBAB-3F32-4761-A215-B86B8AC88642}" srcOrd="5" destOrd="0" presId="urn:microsoft.com/office/officeart/2018/5/layout/IconLeafLabelList"/>
    <dgm:cxn modelId="{4063F1CE-4EB6-4C87-B4D3-AD54130BACA6}" type="presParOf" srcId="{6B86F755-F399-4EF9-AFAB-BFEA67A728ED}" destId="{FA4DE867-596B-437F-B0F7-9B361ABD3EB5}" srcOrd="6" destOrd="0" presId="urn:microsoft.com/office/officeart/2018/5/layout/IconLeafLabelList"/>
    <dgm:cxn modelId="{FDB4CF55-8F60-494F-B8EA-F754578A59BB}" type="presParOf" srcId="{FA4DE867-596B-437F-B0F7-9B361ABD3EB5}" destId="{7F3C704C-A2EB-4DAF-8CF5-81F4A126294A}" srcOrd="0" destOrd="0" presId="urn:microsoft.com/office/officeart/2018/5/layout/IconLeafLabelList"/>
    <dgm:cxn modelId="{23452657-226D-4985-B19F-E02651FE5984}" type="presParOf" srcId="{FA4DE867-596B-437F-B0F7-9B361ABD3EB5}" destId="{1C4BA04B-DE1E-4541-8DAD-0DEC1D144747}" srcOrd="1" destOrd="0" presId="urn:microsoft.com/office/officeart/2018/5/layout/IconLeafLabelList"/>
    <dgm:cxn modelId="{ADEBD242-8DC1-45AD-AFDF-5EBF96A7472D}" type="presParOf" srcId="{FA4DE867-596B-437F-B0F7-9B361ABD3EB5}" destId="{E16FAB83-50FD-4663-980A-DA85D7A0D5E6}" srcOrd="2" destOrd="0" presId="urn:microsoft.com/office/officeart/2018/5/layout/IconLeafLabelList"/>
    <dgm:cxn modelId="{94A7AD5E-7481-4B70-A182-05A393895455}" type="presParOf" srcId="{FA4DE867-596B-437F-B0F7-9B361ABD3EB5}" destId="{ADC3E0D8-1F6A-4D75-95C0-DCE09417FA9D}" srcOrd="3" destOrd="0" presId="urn:microsoft.com/office/officeart/2018/5/layout/IconLeafLabelList"/>
    <dgm:cxn modelId="{F0BD11FA-7F3C-4D51-B870-D4D273CC6E97}" type="presParOf" srcId="{6B86F755-F399-4EF9-AFAB-BFEA67A728ED}" destId="{A5B7F018-0A86-4201-AC61-DF0E4FA19669}" srcOrd="7" destOrd="0" presId="urn:microsoft.com/office/officeart/2018/5/layout/IconLeafLabelList"/>
    <dgm:cxn modelId="{906F46CF-6F30-4C4F-BB04-EB7FD3245C73}" type="presParOf" srcId="{6B86F755-F399-4EF9-AFAB-BFEA67A728ED}" destId="{29520E49-6B49-484C-B763-8467606760D7}" srcOrd="8" destOrd="0" presId="urn:microsoft.com/office/officeart/2018/5/layout/IconLeafLabelList"/>
    <dgm:cxn modelId="{E31E206D-8D76-45C6-B24B-75CA361C5794}" type="presParOf" srcId="{29520E49-6B49-484C-B763-8467606760D7}" destId="{DF8B21ED-58B3-492A-8EBA-8A09369B7BF7}" srcOrd="0" destOrd="0" presId="urn:microsoft.com/office/officeart/2018/5/layout/IconLeafLabelList"/>
    <dgm:cxn modelId="{D46FADFD-4C84-4C1F-B4F8-F3FE23AD88AE}" type="presParOf" srcId="{29520E49-6B49-484C-B763-8467606760D7}" destId="{6211331D-DABE-46F2-9B2C-494B5381068E}" srcOrd="1" destOrd="0" presId="urn:microsoft.com/office/officeart/2018/5/layout/IconLeafLabelList"/>
    <dgm:cxn modelId="{8F5BD36A-310E-4E84-B30E-56842E3DCA36}" type="presParOf" srcId="{29520E49-6B49-484C-B763-8467606760D7}" destId="{A02669F0-6A14-4B52-86DC-F3E975E0A337}" srcOrd="2" destOrd="0" presId="urn:microsoft.com/office/officeart/2018/5/layout/IconLeafLabelList"/>
    <dgm:cxn modelId="{3F53603F-C7BD-4C9B-B50D-70D1DC618762}" type="presParOf" srcId="{29520E49-6B49-484C-B763-8467606760D7}" destId="{DD5851F8-A826-4B3D-B40B-D28535C58733}" srcOrd="3" destOrd="0" presId="urn:microsoft.com/office/officeart/2018/5/layout/IconLeafLabelList"/>
    <dgm:cxn modelId="{DCF6A71B-84FF-49FF-90B6-7492F3FFFF24}" type="presParOf" srcId="{6B86F755-F399-4EF9-AFAB-BFEA67A728ED}" destId="{AA419BF2-0FAF-44C0-AA4C-F51497B95B47}" srcOrd="9" destOrd="0" presId="urn:microsoft.com/office/officeart/2018/5/layout/IconLeafLabelList"/>
    <dgm:cxn modelId="{B49AB951-5AA2-4F31-B7DA-E7F567799602}" type="presParOf" srcId="{6B86F755-F399-4EF9-AFAB-BFEA67A728ED}" destId="{70D30C6B-A7EB-4E8E-97D7-7A33D1226F47}" srcOrd="10" destOrd="0" presId="urn:microsoft.com/office/officeart/2018/5/layout/IconLeafLabelList"/>
    <dgm:cxn modelId="{22DCB2D7-2545-4934-84FF-284AC8AB9946}" type="presParOf" srcId="{70D30C6B-A7EB-4E8E-97D7-7A33D1226F47}" destId="{EAE6B663-EBD4-475D-A3D5-B3ABA61C5771}" srcOrd="0" destOrd="0" presId="urn:microsoft.com/office/officeart/2018/5/layout/IconLeafLabelList"/>
    <dgm:cxn modelId="{AB470FC7-4E61-4E5D-A15A-0F66F04A6915}" type="presParOf" srcId="{70D30C6B-A7EB-4E8E-97D7-7A33D1226F47}" destId="{FD261CD2-3B5B-4F1B-A289-5C27E1F0B61B}" srcOrd="1" destOrd="0" presId="urn:microsoft.com/office/officeart/2018/5/layout/IconLeafLabelList"/>
    <dgm:cxn modelId="{F8C3044D-64EA-4CAE-87B8-CBFE7F777FB4}" type="presParOf" srcId="{70D30C6B-A7EB-4E8E-97D7-7A33D1226F47}" destId="{0CFDD1C7-BBCD-4CE1-8272-8CEB58C44628}" srcOrd="2" destOrd="0" presId="urn:microsoft.com/office/officeart/2018/5/layout/IconLeafLabelList"/>
    <dgm:cxn modelId="{13201110-17B0-4C7A-A9C4-07914C9D5761}" type="presParOf" srcId="{70D30C6B-A7EB-4E8E-97D7-7A33D1226F47}" destId="{59ACC76D-616E-4DA6-AC9B-53859E3C2CD2}"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E7AAE-B273-45D4-9E9B-E1E56DF5D2C3}">
      <dsp:nvSpPr>
        <dsp:cNvPr id="0" name=""/>
        <dsp:cNvSpPr/>
      </dsp:nvSpPr>
      <dsp:spPr>
        <a:xfrm>
          <a:off x="311379"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DF3C93-F6F3-462E-9A37-DD6B925ACF47}">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BC994-CAC9-44B3-A5FC-1005EE5EBA3D}">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Executive Summary</a:t>
          </a:r>
        </a:p>
      </dsp:txBody>
      <dsp:txXfrm>
        <a:off x="1512" y="2414215"/>
        <a:ext cx="1589062" cy="635625"/>
      </dsp:txXfrm>
    </dsp:sp>
    <dsp:sp modelId="{E0C664FD-62DD-4672-BB5B-9C499C3B57A7}">
      <dsp:nvSpPr>
        <dsp:cNvPr id="0" name=""/>
        <dsp:cNvSpPr/>
      </dsp:nvSpPr>
      <dsp:spPr>
        <a:xfrm>
          <a:off x="2178527" y="1142964"/>
          <a:ext cx="969328" cy="96932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B2C52-65D8-46DC-90B4-6FEE37DFAB80}">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825DA8-D338-4AB4-A1A9-D337CF28716A}">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Introduction</a:t>
          </a:r>
        </a:p>
      </dsp:txBody>
      <dsp:txXfrm>
        <a:off x="1868660" y="2414215"/>
        <a:ext cx="1589062" cy="635625"/>
      </dsp:txXfrm>
    </dsp:sp>
    <dsp:sp modelId="{7BDFD0F8-AEF9-4255-8D23-71EA8D2C37DF}">
      <dsp:nvSpPr>
        <dsp:cNvPr id="0" name=""/>
        <dsp:cNvSpPr/>
      </dsp:nvSpPr>
      <dsp:spPr>
        <a:xfrm>
          <a:off x="4045676" y="1142964"/>
          <a:ext cx="969328" cy="96932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2AD3F-3138-4978-9095-05BD5D87FFE1}">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8F8A5E-B620-4496-B21C-8D31F6F5A1F3}">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Methodology</a:t>
          </a:r>
        </a:p>
      </dsp:txBody>
      <dsp:txXfrm>
        <a:off x="3735809" y="2414215"/>
        <a:ext cx="1589062" cy="635625"/>
      </dsp:txXfrm>
    </dsp:sp>
    <dsp:sp modelId="{7F3C704C-A2EB-4DAF-8CF5-81F4A126294A}">
      <dsp:nvSpPr>
        <dsp:cNvPr id="0" name=""/>
        <dsp:cNvSpPr/>
      </dsp:nvSpPr>
      <dsp:spPr>
        <a:xfrm>
          <a:off x="5912824" y="1142964"/>
          <a:ext cx="969328" cy="96932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BA04B-DE1E-4541-8DAD-0DEC1D144747}">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3E0D8-1F6A-4D75-95C0-DCE09417FA9D}">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Results</a:t>
          </a:r>
        </a:p>
      </dsp:txBody>
      <dsp:txXfrm>
        <a:off x="5602957" y="2414215"/>
        <a:ext cx="1589062" cy="635625"/>
      </dsp:txXfrm>
    </dsp:sp>
    <dsp:sp modelId="{DF8B21ED-58B3-492A-8EBA-8A09369B7BF7}">
      <dsp:nvSpPr>
        <dsp:cNvPr id="0" name=""/>
        <dsp:cNvSpPr/>
      </dsp:nvSpPr>
      <dsp:spPr>
        <a:xfrm>
          <a:off x="7779973" y="1142964"/>
          <a:ext cx="969328" cy="96932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11331D-DABE-46F2-9B2C-494B5381068E}">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851F8-A826-4B3D-B40B-D28535C58733}">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Conclusion</a:t>
          </a:r>
        </a:p>
      </dsp:txBody>
      <dsp:txXfrm>
        <a:off x="7470105" y="2414215"/>
        <a:ext cx="1589062" cy="635625"/>
      </dsp:txXfrm>
    </dsp:sp>
    <dsp:sp modelId="{EAE6B663-EBD4-475D-A3D5-B3ABA61C5771}">
      <dsp:nvSpPr>
        <dsp:cNvPr id="0" name=""/>
        <dsp:cNvSpPr/>
      </dsp:nvSpPr>
      <dsp:spPr>
        <a:xfrm>
          <a:off x="9647121"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61CD2-3B5B-4F1B-A289-5C27E1F0B61B}">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ACC76D-616E-4DA6-AC9B-53859E3C2CD2}">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790089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Jay-the-scientist/space-rac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Jarell Washington</a:t>
            </a:r>
          </a:p>
          <a:p>
            <a:r>
              <a:rPr lang="en-US" dirty="0">
                <a:solidFill>
                  <a:schemeClr val="bg2"/>
                </a:solidFill>
                <a:latin typeface="Abadi" panose="020B0604020104020204" pitchFamily="34" charset="0"/>
                <a:ea typeface="SF Pro" pitchFamily="2" charset="0"/>
                <a:cs typeface="SF Pro" pitchFamily="2" charset="0"/>
              </a:rPr>
              <a:t>October 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3106"/>
            <a:ext cx="8975652" cy="4351338"/>
          </a:xfrm>
          <a:prstGeom prst="rect">
            <a:avLst/>
          </a:prstGeom>
        </p:spPr>
        <p:txBody>
          <a:bodyPr/>
          <a:lstStyle/>
          <a:p>
            <a:pPr>
              <a:buFont typeface="Arial" panose="020B0604020202020204" pitchFamily="34" charset="0"/>
              <a:buChar char="•"/>
            </a:pPr>
            <a:r>
              <a:rPr lang="en-US" sz="1600" dirty="0">
                <a:latin typeface="Abadi" panose="020B0604020104020204" pitchFamily="34" charset="0"/>
              </a:rPr>
              <a:t>Encoded categorical variables as numeric</a:t>
            </a:r>
          </a:p>
          <a:p>
            <a:pPr>
              <a:buFont typeface="Arial" panose="020B0604020202020204" pitchFamily="34" charset="0"/>
              <a:buChar char="•"/>
            </a:pPr>
            <a:r>
              <a:rPr lang="en-US" sz="1600" dirty="0">
                <a:latin typeface="Abadi" panose="020B0604020104020204" pitchFamily="34" charset="0"/>
              </a:rPr>
              <a:t>Identified predictor and target variable columns</a:t>
            </a:r>
          </a:p>
          <a:p>
            <a:pPr>
              <a:buFont typeface="Arial" panose="020B0604020202020204" pitchFamily="34" charset="0"/>
              <a:buChar char="•"/>
            </a:pPr>
            <a:r>
              <a:rPr lang="en-US" sz="1600" dirty="0">
                <a:latin typeface="Abadi" panose="020B0604020104020204" pitchFamily="34" charset="0"/>
              </a:rPr>
              <a:t>Removed redundant or irrelevant columns</a:t>
            </a:r>
          </a:p>
          <a:p>
            <a:pPr>
              <a:buFont typeface="Arial" panose="020B0604020202020204" pitchFamily="34" charset="0"/>
              <a:buChar char="•"/>
            </a:pPr>
            <a:r>
              <a:rPr lang="en-US" sz="1600" dirty="0">
                <a:latin typeface="Abadi" panose="020B0604020104020204" pitchFamily="34" charset="0"/>
              </a:rPr>
              <a:t>Scaled numeric features to similar ranges</a:t>
            </a:r>
          </a:p>
          <a:p>
            <a:pPr>
              <a:buFont typeface="Arial" panose="020B0604020202020204" pitchFamily="34" charset="0"/>
              <a:buChar char="•"/>
            </a:pPr>
            <a:r>
              <a:rPr lang="en-US" sz="1600" dirty="0">
                <a:latin typeface="Abadi" panose="020B0604020104020204" pitchFamily="34" charset="0"/>
              </a:rPr>
              <a:t>Split preprocessed data into train and test sets</a:t>
            </a:r>
          </a:p>
          <a:p>
            <a:r>
              <a:rPr lang="en-US" sz="1600" dirty="0">
                <a:latin typeface="Abadi" panose="020B0604020104020204" pitchFamily="34" charset="0"/>
              </a:rPr>
              <a:t>The objectives were to:</a:t>
            </a:r>
          </a:p>
          <a:p>
            <a:pPr lvl="1"/>
            <a:r>
              <a:rPr lang="en-US" sz="1200" dirty="0">
                <a:latin typeface="Abadi" panose="020B0604020104020204" pitchFamily="34" charset="0"/>
              </a:rPr>
              <a:t>Prepare raw data for analysis by cleaning inconsistencies</a:t>
            </a:r>
          </a:p>
          <a:p>
            <a:pPr lvl="1"/>
            <a:r>
              <a:rPr lang="en-US" sz="1200" dirty="0">
                <a:latin typeface="Abadi" panose="020B0604020104020204" pitchFamily="34" charset="0"/>
              </a:rPr>
              <a:t>Engineer new features for improved modeling</a:t>
            </a:r>
          </a:p>
          <a:p>
            <a:pPr lvl="1"/>
            <a:r>
              <a:rPr lang="en-US" sz="1200" dirty="0">
                <a:latin typeface="Abadi" panose="020B0604020104020204" pitchFamily="34" charset="0"/>
              </a:rPr>
              <a:t>Select relevant predictive attributes</a:t>
            </a:r>
          </a:p>
          <a:p>
            <a:pPr lvl="1"/>
            <a:r>
              <a:rPr lang="en-US" sz="1200" dirty="0">
                <a:latin typeface="Abadi" panose="020B0604020104020204" pitchFamily="34" charset="0"/>
              </a:rPr>
              <a:t>Format data types appropriately for algorithms</a:t>
            </a:r>
          </a:p>
          <a:p>
            <a:pPr lvl="1"/>
            <a:r>
              <a:rPr lang="en-US" sz="1200" dirty="0">
                <a:latin typeface="Abadi" panose="020B0604020104020204" pitchFamily="34" charset="0"/>
              </a:rPr>
              <a:t>Partition into train and test for model validation</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descr="A screenshot of a computer&#10;&#10;Description automatically generated">
            <a:extLst>
              <a:ext uri="{FF2B5EF4-FFF2-40B4-BE49-F238E27FC236}">
                <a16:creationId xmlns:a16="http://schemas.microsoft.com/office/drawing/2014/main" id="{5F6085D2-35CE-0736-27E7-5F0D713DFBEF}"/>
              </a:ext>
            </a:extLst>
          </p:cNvPr>
          <p:cNvPicPr>
            <a:picLocks noChangeAspect="1"/>
          </p:cNvPicPr>
          <p:nvPr/>
        </p:nvPicPr>
        <p:blipFill>
          <a:blip r:embed="rId3"/>
          <a:stretch>
            <a:fillRect/>
          </a:stretch>
        </p:blipFill>
        <p:spPr>
          <a:xfrm>
            <a:off x="5557158" y="2466405"/>
            <a:ext cx="5465386" cy="3209434"/>
          </a:xfrm>
          <a:prstGeom prst="rect">
            <a:avLst/>
          </a:prstGeom>
        </p:spPr>
      </p:pic>
      <p:sp>
        <p:nvSpPr>
          <p:cNvPr id="10" name="TextBox 9">
            <a:extLst>
              <a:ext uri="{FF2B5EF4-FFF2-40B4-BE49-F238E27FC236}">
                <a16:creationId xmlns:a16="http://schemas.microsoft.com/office/drawing/2014/main" id="{1D35CF9B-4BDC-37B0-69BB-090A97F41906}"/>
              </a:ext>
            </a:extLst>
          </p:cNvPr>
          <p:cNvSpPr txBox="1"/>
          <p:nvPr/>
        </p:nvSpPr>
        <p:spPr>
          <a:xfrm>
            <a:off x="1230086" y="6530724"/>
            <a:ext cx="9731827" cy="246221"/>
          </a:xfrm>
          <a:prstGeom prst="rect">
            <a:avLst/>
          </a:prstGeom>
          <a:noFill/>
        </p:spPr>
        <p:txBody>
          <a:bodyPr wrap="square">
            <a:spAutoFit/>
          </a:bodyPr>
          <a:lstStyle/>
          <a:p>
            <a:pPr algn="ctr"/>
            <a:r>
              <a:rPr lang="en-US" sz="1000" dirty="0"/>
              <a:t>https://github.com/Jay-the-scientist/space-race/blob/578bd37ef52ea4e755f2bf914701551c78b401d8/notebooks/3-spacex-Data%20wrangling.ipynb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0949"/>
            <a:ext cx="9745589" cy="4351338"/>
          </a:xfrm>
          <a:prstGeom prst="rect">
            <a:avLst/>
          </a:prstGeom>
        </p:spPr>
        <p:txBody>
          <a:bodyPr lIns="91440" tIns="45720" rIns="91440" bIns="45720" anchor="t"/>
          <a:lstStyle/>
          <a:p>
            <a:pPr>
              <a:buFont typeface="Arial" panose="020B0604020202020204" pitchFamily="34" charset="0"/>
              <a:buChar char="•"/>
            </a:pPr>
            <a:r>
              <a:rPr lang="en-US" sz="2000" dirty="0"/>
              <a:t>Bar plots of orbit types and launch sites</a:t>
            </a:r>
          </a:p>
          <a:p>
            <a:pPr marL="742950" lvl="1" indent="-285750">
              <a:buFont typeface="Arial" panose="020B0604020202020204" pitchFamily="34" charset="0"/>
              <a:buChar char="•"/>
            </a:pPr>
            <a:r>
              <a:rPr lang="en-US" sz="1800" dirty="0"/>
              <a:t>To visualize counts and compare popularity of different options</a:t>
            </a:r>
          </a:p>
          <a:p>
            <a:pPr>
              <a:buFont typeface="Arial" panose="020B0604020202020204" pitchFamily="34" charset="0"/>
              <a:buChar char="•"/>
            </a:pPr>
            <a:r>
              <a:rPr lang="en-US" sz="2000" dirty="0"/>
              <a:t>Histogram of payload mass</a:t>
            </a:r>
          </a:p>
          <a:p>
            <a:pPr marL="742950" lvl="1" indent="-285750">
              <a:buFont typeface="Arial" panose="020B0604020202020204" pitchFamily="34" charset="0"/>
              <a:buChar char="•"/>
            </a:pPr>
            <a:r>
              <a:rPr lang="en-US" sz="1800" dirty="0"/>
              <a:t>To understand payload mass distribution and identify outliers</a:t>
            </a:r>
          </a:p>
          <a:p>
            <a:pPr>
              <a:buFont typeface="Arial" panose="020B0604020202020204" pitchFamily="34" charset="0"/>
              <a:buChar char="•"/>
            </a:pPr>
            <a:r>
              <a:rPr lang="en-US" sz="2000" dirty="0"/>
              <a:t>Box plot of payload mass by booster version</a:t>
            </a:r>
          </a:p>
          <a:p>
            <a:pPr marL="742950" lvl="1" indent="-285750">
              <a:buFont typeface="Arial" panose="020B0604020202020204" pitchFamily="34" charset="0"/>
              <a:buChar char="•"/>
            </a:pPr>
            <a:r>
              <a:rPr lang="en-US" sz="1800" dirty="0"/>
              <a:t>To assess if newer boosters support higher payloads</a:t>
            </a:r>
          </a:p>
          <a:p>
            <a:pPr>
              <a:buFont typeface="Arial" panose="020B0604020202020204" pitchFamily="34" charset="0"/>
              <a:buChar char="•"/>
            </a:pPr>
            <a:r>
              <a:rPr lang="en-US" sz="2000" dirty="0"/>
              <a:t>Bar plot of landing outcomes over time</a:t>
            </a:r>
          </a:p>
          <a:p>
            <a:pPr marL="742950" lvl="1" indent="-285750">
              <a:buFont typeface="Arial" panose="020B0604020202020204" pitchFamily="34" charset="0"/>
              <a:buChar char="•"/>
            </a:pPr>
            <a:r>
              <a:rPr lang="en-US" sz="1800" dirty="0"/>
              <a:t>To examine trends in SpaceX landing successes</a:t>
            </a:r>
          </a:p>
          <a:p>
            <a:pPr>
              <a:buFont typeface="Arial" panose="020B0604020202020204" pitchFamily="34" charset="0"/>
              <a:buChar char="•"/>
            </a:pPr>
            <a:r>
              <a:rPr lang="en-US" sz="2000" dirty="0"/>
              <a:t>Scatter plot of payload mass vs date</a:t>
            </a:r>
          </a:p>
          <a:p>
            <a:pPr marL="742950" lvl="1" indent="-285750">
              <a:buFont typeface="Arial" panose="020B0604020202020204" pitchFamily="34" charset="0"/>
              <a:buChar char="•"/>
            </a:pPr>
            <a:r>
              <a:rPr lang="en-US" sz="1800" dirty="0"/>
              <a:t>To identify relationships between payload trends and technology advances</a:t>
            </a:r>
          </a:p>
          <a:p>
            <a:r>
              <a:rPr lang="en-US" sz="2000" dirty="0"/>
              <a:t>The key reason for choosing these visualizations was to gain initial insights from the data in an interactive and easy to understand manner. Specifically, bar plots helped analyze categorical variables, histogram showed distribution, box plot found relationships, and scatter plot explored correlations. These basic analyses aided in feature selection and hypothesis generation for modeling.</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DC1FB579-4A5E-F477-FC7F-576697B3AB6B}"/>
              </a:ext>
            </a:extLst>
          </p:cNvPr>
          <p:cNvSpPr txBox="1"/>
          <p:nvPr/>
        </p:nvSpPr>
        <p:spPr>
          <a:xfrm>
            <a:off x="1621592" y="6541704"/>
            <a:ext cx="8948815" cy="246221"/>
          </a:xfrm>
          <a:prstGeom prst="rect">
            <a:avLst/>
          </a:prstGeom>
          <a:noFill/>
        </p:spPr>
        <p:txBody>
          <a:bodyPr wrap="square">
            <a:spAutoFit/>
          </a:bodyPr>
          <a:lstStyle/>
          <a:p>
            <a:pPr algn="ctr"/>
            <a:r>
              <a:rPr lang="en-US" sz="1000" dirty="0"/>
              <a:t>https://github.com/Jay-the-scientist/space-race/blob/578bd37ef52ea4e755f2bf914701551c78b401d8/notebooks/5-eda-python-pandas.ipynb.jupyterlite.ipynb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68339"/>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Calculated counts of unique launch sites by grouping on Launch Site column</a:t>
            </a:r>
          </a:p>
          <a:p>
            <a:pPr>
              <a:lnSpc>
                <a:spcPct val="100000"/>
              </a:lnSpc>
              <a:spcBef>
                <a:spcPts val="1400"/>
              </a:spcBef>
            </a:pPr>
            <a:r>
              <a:rPr lang="en-US" sz="1800" dirty="0">
                <a:solidFill>
                  <a:schemeClr val="accent3">
                    <a:lumMod val="25000"/>
                  </a:schemeClr>
                </a:solidFill>
                <a:latin typeface="Abadi"/>
              </a:rPr>
              <a:t>Calculated counts of each orbit type by grouping on Orbit column</a:t>
            </a:r>
          </a:p>
          <a:p>
            <a:pPr>
              <a:lnSpc>
                <a:spcPct val="100000"/>
              </a:lnSpc>
              <a:spcBef>
                <a:spcPts val="1400"/>
              </a:spcBef>
            </a:pPr>
            <a:r>
              <a:rPr lang="en-US" sz="1800" dirty="0">
                <a:solidFill>
                  <a:schemeClr val="accent3">
                    <a:lumMod val="25000"/>
                  </a:schemeClr>
                </a:solidFill>
                <a:latin typeface="Abadi"/>
              </a:rPr>
              <a:t>Calculated payload mass statistics (min, max, avg) by grouping on Booster Version</a:t>
            </a:r>
          </a:p>
          <a:p>
            <a:pPr>
              <a:lnSpc>
                <a:spcPct val="100000"/>
              </a:lnSpc>
              <a:spcBef>
                <a:spcPts val="1400"/>
              </a:spcBef>
            </a:pPr>
            <a:r>
              <a:rPr lang="en-US" sz="1800" dirty="0">
                <a:solidFill>
                  <a:schemeClr val="accent3">
                    <a:lumMod val="25000"/>
                  </a:schemeClr>
                </a:solidFill>
                <a:latin typeface="Abadi"/>
              </a:rPr>
              <a:t>Filtered data for year 2015 and failures on drone ships to explore early landing patterns</a:t>
            </a:r>
          </a:p>
          <a:p>
            <a:pPr>
              <a:lnSpc>
                <a:spcPct val="100000"/>
              </a:lnSpc>
              <a:spcBef>
                <a:spcPts val="1400"/>
              </a:spcBef>
            </a:pPr>
            <a:r>
              <a:rPr lang="en-US" sz="1800" dirty="0">
                <a:solidFill>
                  <a:schemeClr val="accent3">
                    <a:lumMod val="25000"/>
                  </a:schemeClr>
                </a:solidFill>
                <a:latin typeface="Abadi"/>
              </a:rPr>
              <a:t>Ranked landing outcomes by count with a GROUP BY on Landing Outcome and ORDER BY count descending</a:t>
            </a:r>
          </a:p>
          <a:p>
            <a:pPr>
              <a:lnSpc>
                <a:spcPct val="100000"/>
              </a:lnSpc>
              <a:spcBef>
                <a:spcPts val="1400"/>
              </a:spcBef>
            </a:pPr>
            <a:r>
              <a:rPr lang="en-US" sz="1800" dirty="0">
                <a:solidFill>
                  <a:schemeClr val="accent3">
                    <a:lumMod val="25000"/>
                  </a:schemeClr>
                </a:solidFill>
                <a:latin typeface="Abadi"/>
              </a:rPr>
              <a:t>Displayed the first 10 rows of data to sample and inspect</a:t>
            </a:r>
          </a:p>
          <a:p>
            <a:pPr>
              <a:lnSpc>
                <a:spcPct val="100000"/>
              </a:lnSpc>
              <a:spcBef>
                <a:spcPts val="1400"/>
              </a:spcBef>
            </a:pPr>
            <a:r>
              <a:rPr lang="en-US" sz="1800" dirty="0">
                <a:solidFill>
                  <a:schemeClr val="accent3">
                    <a:lumMod val="25000"/>
                  </a:schemeClr>
                </a:solidFill>
                <a:latin typeface="Abadi"/>
              </a:rPr>
              <a:t>Joined additional tables from SpaceX API as needed to pull in related data like booster details</a:t>
            </a:r>
          </a:p>
          <a:p>
            <a:pPr>
              <a:lnSpc>
                <a:spcPct val="100000"/>
              </a:lnSpc>
              <a:spcBef>
                <a:spcPts val="1400"/>
              </a:spcBef>
            </a:pPr>
            <a:r>
              <a:rPr lang="en-US" sz="1800" dirty="0">
                <a:solidFill>
                  <a:schemeClr val="accent3">
                    <a:lumMod val="25000"/>
                  </a:schemeClr>
                </a:solidFill>
                <a:latin typeface="Abadi"/>
              </a:rPr>
              <a:t>Connected to the SQLite database to run the queries on the extracted </a:t>
            </a:r>
            <a:r>
              <a:rPr lang="en-US" sz="1800" dirty="0" err="1">
                <a:solidFill>
                  <a:schemeClr val="accent3">
                    <a:lumMod val="25000"/>
                  </a:schemeClr>
                </a:solidFill>
                <a:latin typeface="Abadi"/>
              </a:rPr>
              <a:t>spacextable</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TextBox 7">
            <a:extLst>
              <a:ext uri="{FF2B5EF4-FFF2-40B4-BE49-F238E27FC236}">
                <a16:creationId xmlns:a16="http://schemas.microsoft.com/office/drawing/2014/main" id="{18FD4BFA-9F86-E3C9-33B3-27FCAACD5AAD}"/>
              </a:ext>
            </a:extLst>
          </p:cNvPr>
          <p:cNvSpPr txBox="1"/>
          <p:nvPr/>
        </p:nvSpPr>
        <p:spPr>
          <a:xfrm>
            <a:off x="459768" y="6477206"/>
            <a:ext cx="11136085" cy="246221"/>
          </a:xfrm>
          <a:prstGeom prst="rect">
            <a:avLst/>
          </a:prstGeom>
          <a:noFill/>
        </p:spPr>
        <p:txBody>
          <a:bodyPr wrap="square">
            <a:spAutoFit/>
          </a:bodyPr>
          <a:lstStyle/>
          <a:p>
            <a:pPr algn="ctr"/>
            <a:r>
              <a:rPr lang="en-US" sz="1000" dirty="0"/>
              <a:t>https://github.com/Jay-the-scientist/space-race/blob/578bd37ef52ea4e755f2bf914701551c78b401d8/notebooks/4-eda-sql-coursera_sqllite.ipynb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marker objects for each unique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Passed popup label with site name to each marker</a:t>
            </a:r>
          </a:p>
          <a:p>
            <a:pPr>
              <a:lnSpc>
                <a:spcPct val="100000"/>
              </a:lnSpc>
              <a:spcBef>
                <a:spcPts val="1400"/>
              </a:spcBef>
            </a:pPr>
            <a:r>
              <a:rPr lang="en-US" sz="2200" dirty="0">
                <a:solidFill>
                  <a:schemeClr val="accent3">
                    <a:lumMod val="25000"/>
                  </a:schemeClr>
                </a:solidFill>
                <a:latin typeface="Abadi" panose="020B0604020104020204" pitchFamily="34" charset="0"/>
              </a:rPr>
              <a:t>Centered initial map view over the Launch Sites and Set initial zoom level to show all US sites clearly</a:t>
            </a:r>
          </a:p>
          <a:p>
            <a:pPr>
              <a:lnSpc>
                <a:spcPct val="100000"/>
              </a:lnSpc>
              <a:spcBef>
                <a:spcPts val="1400"/>
              </a:spcBef>
            </a:pPr>
            <a:r>
              <a:rPr lang="en-US" sz="2200" dirty="0">
                <a:solidFill>
                  <a:schemeClr val="accent3">
                    <a:lumMod val="25000"/>
                  </a:schemeClr>
                </a:solidFill>
                <a:latin typeface="Abadi" panose="020B0604020104020204" pitchFamily="34" charset="0"/>
              </a:rPr>
              <a:t>Saved finalized Folium map to HTML file for interactive viewing</a:t>
            </a:r>
          </a:p>
          <a:p>
            <a:pPr>
              <a:lnSpc>
                <a:spcPct val="100000"/>
              </a:lnSpc>
              <a:spcBef>
                <a:spcPts val="1400"/>
              </a:spcBef>
            </a:pPr>
            <a:r>
              <a:rPr lang="en-US" sz="2200" dirty="0">
                <a:solidFill>
                  <a:schemeClr val="accent3">
                    <a:lumMod val="25000"/>
                  </a:schemeClr>
                </a:solidFill>
                <a:latin typeface="Abadi" panose="020B0604020104020204" pitchFamily="34" charset="0"/>
              </a:rPr>
              <a:t>The objectives were to:</a:t>
            </a:r>
          </a:p>
          <a:p>
            <a:pPr lvl="1">
              <a:lnSpc>
                <a:spcPct val="100000"/>
              </a:lnSpc>
              <a:spcBef>
                <a:spcPts val="1400"/>
              </a:spcBef>
            </a:pPr>
            <a:r>
              <a:rPr lang="en-US" sz="1800" dirty="0">
                <a:solidFill>
                  <a:schemeClr val="accent3">
                    <a:lumMod val="25000"/>
                  </a:schemeClr>
                </a:solidFill>
                <a:latin typeface="Abadi" panose="020B0604020104020204" pitchFamily="34" charset="0"/>
              </a:rPr>
              <a:t>Geographically visualize the SpaceX launch locations</a:t>
            </a:r>
          </a:p>
          <a:p>
            <a:pPr lvl="1">
              <a:lnSpc>
                <a:spcPct val="100000"/>
              </a:lnSpc>
              <a:spcBef>
                <a:spcPts val="1400"/>
              </a:spcBef>
            </a:pPr>
            <a:r>
              <a:rPr lang="en-US" sz="1800" dirty="0">
                <a:solidFill>
                  <a:schemeClr val="accent3">
                    <a:lumMod val="25000"/>
                  </a:schemeClr>
                </a:solidFill>
                <a:latin typeface="Abadi" panose="020B0604020104020204" pitchFamily="34" charset="0"/>
              </a:rPr>
              <a:t>Label each site for context</a:t>
            </a:r>
          </a:p>
          <a:p>
            <a:pPr lvl="1">
              <a:lnSpc>
                <a:spcPct val="100000"/>
              </a:lnSpc>
              <a:spcBef>
                <a:spcPts val="1400"/>
              </a:spcBef>
            </a:pPr>
            <a:r>
              <a:rPr lang="en-US" sz="1800" dirty="0">
                <a:solidFill>
                  <a:schemeClr val="accent3">
                    <a:lumMod val="25000"/>
                  </a:schemeClr>
                </a:solidFill>
                <a:latin typeface="Abadi" panose="020B0604020104020204" pitchFamily="34" charset="0"/>
              </a:rPr>
              <a:t>Set initial view and zoom for usability</a:t>
            </a:r>
          </a:p>
          <a:p>
            <a:pPr lvl="1">
              <a:lnSpc>
                <a:spcPct val="100000"/>
              </a:lnSpc>
              <a:spcBef>
                <a:spcPts val="1400"/>
              </a:spcBef>
            </a:pPr>
            <a:r>
              <a:rPr lang="en-US" sz="1800" dirty="0">
                <a:solidFill>
                  <a:schemeClr val="accent3">
                    <a:lumMod val="25000"/>
                  </a:schemeClr>
                </a:solidFill>
                <a:latin typeface="Abadi" panose="020B0604020104020204" pitchFamily="34" charset="0"/>
              </a:rPr>
              <a:t>Export interactive map for sharing and exploration</a:t>
            </a:r>
          </a:p>
          <a:p>
            <a:pPr lvl="1">
              <a:lnSpc>
                <a:spcPct val="100000"/>
              </a:lnSpc>
              <a:spcBef>
                <a:spcPts val="1400"/>
              </a:spcBef>
            </a:pPr>
            <a:r>
              <a:rPr lang="en-US" sz="18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F92FFF75-7AD6-CE22-87E3-423A063C48A9}"/>
              </a:ext>
            </a:extLst>
          </p:cNvPr>
          <p:cNvSpPr txBox="1"/>
          <p:nvPr/>
        </p:nvSpPr>
        <p:spPr>
          <a:xfrm>
            <a:off x="1799545" y="6427211"/>
            <a:ext cx="8592910" cy="246221"/>
          </a:xfrm>
          <a:prstGeom prst="rect">
            <a:avLst/>
          </a:prstGeom>
          <a:noFill/>
        </p:spPr>
        <p:txBody>
          <a:bodyPr wrap="square">
            <a:spAutoFit/>
          </a:bodyPr>
          <a:lstStyle/>
          <a:p>
            <a:r>
              <a:rPr lang="en-US" sz="1000" dirty="0"/>
              <a:t>https://github.com/Jay-the-scientist/space-race/blob/578bd37ef52ea4e755f2bf914701551c78b401d8/notebooks/6-folium_site_location.jupyterlite.ipynb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bar plots to show distributions of orbit types and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Included dropdown widgets to filter plots by orbit and site</a:t>
            </a:r>
          </a:p>
          <a:p>
            <a:pPr>
              <a:lnSpc>
                <a:spcPct val="100000"/>
              </a:lnSpc>
              <a:spcBef>
                <a:spcPts val="1400"/>
              </a:spcBef>
            </a:pPr>
            <a:r>
              <a:rPr lang="en-US" sz="2200" dirty="0">
                <a:solidFill>
                  <a:schemeClr val="accent3">
                    <a:lumMod val="25000"/>
                  </a:schemeClr>
                </a:solidFill>
                <a:latin typeface="Abadi" panose="020B0604020104020204" pitchFamily="34" charset="0"/>
              </a:rPr>
              <a:t>Plotted histograms of payload mass with interactive sliders</a:t>
            </a:r>
          </a:p>
          <a:p>
            <a:pPr>
              <a:lnSpc>
                <a:spcPct val="100000"/>
              </a:lnSpc>
              <a:spcBef>
                <a:spcPts val="1400"/>
              </a:spcBef>
            </a:pPr>
            <a:r>
              <a:rPr lang="en-US" sz="2200" dirty="0">
                <a:solidFill>
                  <a:schemeClr val="accent3">
                    <a:lumMod val="25000"/>
                  </a:schemeClr>
                </a:solidFill>
                <a:latin typeface="Abadi" panose="020B0604020104020204" pitchFamily="34" charset="0"/>
              </a:rPr>
              <a:t>Created callbacks to update plots based on user widget selections</a:t>
            </a:r>
          </a:p>
          <a:p>
            <a:pPr>
              <a:lnSpc>
                <a:spcPct val="100000"/>
              </a:lnSpc>
              <a:spcBef>
                <a:spcPts val="1400"/>
              </a:spcBef>
            </a:pPr>
            <a:r>
              <a:rPr lang="en-US" sz="2200" dirty="0">
                <a:solidFill>
                  <a:schemeClr val="accent3">
                    <a:lumMod val="25000"/>
                  </a:schemeClr>
                </a:solidFill>
                <a:latin typeface="Abadi" panose="020B0604020104020204" pitchFamily="34" charset="0"/>
              </a:rPr>
              <a:t>The goals were to:</a:t>
            </a:r>
          </a:p>
          <a:p>
            <a:pPr lvl="1">
              <a:lnSpc>
                <a:spcPct val="100000"/>
              </a:lnSpc>
              <a:spcBef>
                <a:spcPts val="1400"/>
              </a:spcBef>
            </a:pPr>
            <a:r>
              <a:rPr lang="en-US" sz="1800" dirty="0">
                <a:solidFill>
                  <a:schemeClr val="accent3">
                    <a:lumMod val="25000"/>
                  </a:schemeClr>
                </a:solidFill>
                <a:latin typeface="Abadi" panose="020B0604020104020204" pitchFamily="34" charset="0"/>
              </a:rPr>
              <a:t>Visually analyze and explore features interactively</a:t>
            </a:r>
          </a:p>
          <a:p>
            <a:pPr lvl="1">
              <a:lnSpc>
                <a:spcPct val="100000"/>
              </a:lnSpc>
              <a:spcBef>
                <a:spcPts val="1400"/>
              </a:spcBef>
            </a:pPr>
            <a:r>
              <a:rPr lang="en-US" sz="1800" dirty="0">
                <a:solidFill>
                  <a:schemeClr val="accent3">
                    <a:lumMod val="25000"/>
                  </a:schemeClr>
                </a:solidFill>
                <a:latin typeface="Abadi" panose="020B0604020104020204" pitchFamily="34" charset="0"/>
              </a:rPr>
              <a:t>Filter insights based on user-defined criteria</a:t>
            </a:r>
          </a:p>
          <a:p>
            <a:pPr lvl="1">
              <a:lnSpc>
                <a:spcPct val="100000"/>
              </a:lnSpc>
              <a:spcBef>
                <a:spcPts val="1400"/>
              </a:spcBef>
            </a:pPr>
            <a:r>
              <a:rPr lang="en-US" sz="1800" dirty="0">
                <a:solidFill>
                  <a:schemeClr val="accent3">
                    <a:lumMod val="25000"/>
                  </a:schemeClr>
                </a:solidFill>
                <a:latin typeface="Abadi" panose="020B0604020104020204" pitchFamily="34" charset="0"/>
              </a:rPr>
              <a:t>Integrate map with other visuals for combined context</a:t>
            </a:r>
          </a:p>
          <a:p>
            <a:pPr lvl="1">
              <a:lnSpc>
                <a:spcPct val="100000"/>
              </a:lnSpc>
              <a:spcBef>
                <a:spcPts val="1400"/>
              </a:spcBef>
            </a:pPr>
            <a:r>
              <a:rPr lang="en-US" sz="1800" dirty="0">
                <a:solidFill>
                  <a:schemeClr val="accent3">
                    <a:lumMod val="25000"/>
                  </a:schemeClr>
                </a:solidFill>
                <a:latin typeface="Abadi" panose="020B0604020104020204" pitchFamily="34" charset="0"/>
              </a:rPr>
              <a:t>Implement callbacks to link UI controls and visual updates</a:t>
            </a:r>
          </a:p>
          <a:p>
            <a:pPr lvl="1">
              <a:lnSpc>
                <a:spcPct val="100000"/>
              </a:lnSpc>
              <a:spcBef>
                <a:spcPts val="1400"/>
              </a:spcBef>
            </a:pPr>
            <a:r>
              <a:rPr lang="en-US" sz="1800" dirty="0">
                <a:solidFill>
                  <a:schemeClr val="accent3">
                    <a:lumMod val="25000"/>
                  </a:schemeClr>
                </a:solidFill>
                <a:latin typeface="Abadi" panose="020B0604020104020204" pitchFamily="34" charset="0"/>
              </a:rPr>
              <a:t>Build an intuitive dashboard prototype for exploration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Split data into train/test sets using scikit-learn utilities</a:t>
            </a:r>
          </a:p>
          <a:p>
            <a:pPr>
              <a:lnSpc>
                <a:spcPct val="100000"/>
              </a:lnSpc>
              <a:spcBef>
                <a:spcPts val="1400"/>
              </a:spcBef>
            </a:pPr>
            <a:r>
              <a:rPr lang="en-US" sz="2200" dirty="0">
                <a:solidFill>
                  <a:schemeClr val="accent3">
                    <a:lumMod val="25000"/>
                  </a:schemeClr>
                </a:solidFill>
                <a:latin typeface="Abadi" panose="020B0604020104020204" pitchFamily="34" charset="0"/>
              </a:rPr>
              <a:t>Built baseline logistic regression classifier on training set</a:t>
            </a:r>
          </a:p>
          <a:p>
            <a:pPr>
              <a:lnSpc>
                <a:spcPct val="100000"/>
              </a:lnSpc>
              <a:spcBef>
                <a:spcPts val="1400"/>
              </a:spcBef>
            </a:pPr>
            <a:r>
              <a:rPr lang="en-US" sz="2200" dirty="0">
                <a:solidFill>
                  <a:schemeClr val="accent3">
                    <a:lumMod val="25000"/>
                  </a:schemeClr>
                </a:solidFill>
                <a:latin typeface="Abadi" panose="020B0604020104020204" pitchFamily="34" charset="0"/>
              </a:rPr>
              <a:t>Evaluated model on test set with classification report metrics</a:t>
            </a:r>
          </a:p>
          <a:p>
            <a:pPr>
              <a:lnSpc>
                <a:spcPct val="100000"/>
              </a:lnSpc>
              <a:spcBef>
                <a:spcPts val="1400"/>
              </a:spcBef>
            </a:pPr>
            <a:r>
              <a:rPr lang="en-US" sz="2200" dirty="0">
                <a:solidFill>
                  <a:schemeClr val="accent3">
                    <a:lumMod val="25000"/>
                  </a:schemeClr>
                </a:solidFill>
                <a:latin typeface="Abadi" panose="020B0604020104020204" pitchFamily="34" charset="0"/>
              </a:rPr>
              <a:t>Constructed decision tree classifier and calculated scores</a:t>
            </a:r>
          </a:p>
          <a:p>
            <a:pPr>
              <a:lnSpc>
                <a:spcPct val="100000"/>
              </a:lnSpc>
              <a:spcBef>
                <a:spcPts val="1400"/>
              </a:spcBef>
            </a:pPr>
            <a:r>
              <a:rPr lang="en-US" sz="2200" dirty="0">
                <a:solidFill>
                  <a:schemeClr val="accent3">
                    <a:lumMod val="25000"/>
                  </a:schemeClr>
                </a:solidFill>
                <a:latin typeface="Abadi" panose="020B0604020104020204" pitchFamily="34" charset="0"/>
              </a:rPr>
              <a:t>Implemented random forest classifier and tuned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The aim was to systematically:</a:t>
            </a:r>
          </a:p>
          <a:p>
            <a:pPr lvl="1">
              <a:lnSpc>
                <a:spcPct val="100000"/>
              </a:lnSpc>
              <a:spcBef>
                <a:spcPts val="1400"/>
              </a:spcBef>
            </a:pPr>
            <a:r>
              <a:rPr lang="en-US" sz="1800" dirty="0">
                <a:solidFill>
                  <a:schemeClr val="accent3">
                    <a:lumMod val="25000"/>
                  </a:schemeClr>
                </a:solidFill>
                <a:latin typeface="Abadi" panose="020B0604020104020204" pitchFamily="34" charset="0"/>
              </a:rPr>
              <a:t>Establish benchmark performance of basic algorithms</a:t>
            </a:r>
          </a:p>
          <a:p>
            <a:pPr lvl="1">
              <a:lnSpc>
                <a:spcPct val="100000"/>
              </a:lnSpc>
              <a:spcBef>
                <a:spcPts val="1400"/>
              </a:spcBef>
            </a:pPr>
            <a:r>
              <a:rPr lang="en-US" sz="1800" dirty="0">
                <a:solidFill>
                  <a:schemeClr val="accent3">
                    <a:lumMod val="25000"/>
                  </a:schemeClr>
                </a:solidFill>
                <a:latin typeface="Abadi" panose="020B0604020104020204" pitchFamily="34" charset="0"/>
              </a:rPr>
              <a:t>Iteratively improve more complex models</a:t>
            </a:r>
          </a:p>
          <a:p>
            <a:pPr lvl="1">
              <a:lnSpc>
                <a:spcPct val="100000"/>
              </a:lnSpc>
              <a:spcBef>
                <a:spcPts val="1400"/>
              </a:spcBef>
            </a:pPr>
            <a:r>
              <a:rPr lang="en-US" sz="1800" dirty="0">
                <a:solidFill>
                  <a:schemeClr val="accent3">
                    <a:lumMod val="25000"/>
                  </a:schemeClr>
                </a:solidFill>
                <a:latin typeface="Abadi" panose="020B0604020104020204" pitchFamily="34" charset="0"/>
              </a:rPr>
              <a:t>Leverage cross validation for model assessment</a:t>
            </a:r>
          </a:p>
          <a:p>
            <a:pPr lvl="1">
              <a:lnSpc>
                <a:spcPct val="100000"/>
              </a:lnSpc>
              <a:spcBef>
                <a:spcPts val="1400"/>
              </a:spcBef>
            </a:pPr>
            <a:r>
              <a:rPr lang="en-US" sz="1800" dirty="0">
                <a:solidFill>
                  <a:schemeClr val="accent3">
                    <a:lumMod val="25000"/>
                  </a:schemeClr>
                </a:solidFill>
                <a:latin typeface="Abadi" panose="020B0604020104020204" pitchFamily="34" charset="0"/>
              </a:rPr>
              <a:t>Identify best algorithm and parameters for the problem</a:t>
            </a:r>
          </a:p>
          <a:p>
            <a:pPr lvl="1">
              <a:lnSpc>
                <a:spcPct val="100000"/>
              </a:lnSpc>
              <a:spcBef>
                <a:spcPts val="1400"/>
              </a:spcBef>
            </a:pPr>
            <a:r>
              <a:rPr lang="en-US" sz="1800" dirty="0">
                <a:solidFill>
                  <a:schemeClr val="accent3">
                    <a:lumMod val="25000"/>
                  </a:schemeClr>
                </a:solidFill>
                <a:latin typeface="Abadi" panose="020B0604020104020204" pitchFamily="34" charset="0"/>
              </a:rPr>
              <a:t>Gain insights to aid SpaceX's domain understanding</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Box 6">
            <a:extLst>
              <a:ext uri="{FF2B5EF4-FFF2-40B4-BE49-F238E27FC236}">
                <a16:creationId xmlns:a16="http://schemas.microsoft.com/office/drawing/2014/main" id="{975B32DA-4A2E-4AEA-8A4E-0687DDA0AE14}"/>
              </a:ext>
            </a:extLst>
          </p:cNvPr>
          <p:cNvSpPr txBox="1"/>
          <p:nvPr/>
        </p:nvSpPr>
        <p:spPr>
          <a:xfrm>
            <a:off x="838200" y="6427211"/>
            <a:ext cx="10515600" cy="246221"/>
          </a:xfrm>
          <a:prstGeom prst="rect">
            <a:avLst/>
          </a:prstGeom>
          <a:noFill/>
        </p:spPr>
        <p:txBody>
          <a:bodyPr wrap="square">
            <a:spAutoFit/>
          </a:bodyPr>
          <a:lstStyle/>
          <a:p>
            <a:pPr algn="ctr"/>
            <a:r>
              <a:rPr lang="en-US" sz="1000" dirty="0"/>
              <a:t>https://github.com/Jay-the-scientist/space-race/blob/578bd37ef52ea4e755f2bf914701551c78b401d8/notebooks/8-SpaceX_Machine_Learning_Prediction_Part_5.jupyterlite.ipynb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can see that a majority of the first launches were done at ‘CCAFS’, launches stopped taking place at ‘VAFB’ after flight 60, and you can also see that they didn’t start launching at ‘KSC’ until the mid 20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9D5F5C97-C7B1-88F8-4D88-25259F3548F1}"/>
              </a:ext>
            </a:extLst>
          </p:cNvPr>
          <p:cNvPicPr>
            <a:picLocks noChangeAspect="1"/>
          </p:cNvPicPr>
          <p:nvPr/>
        </p:nvPicPr>
        <p:blipFill>
          <a:blip r:embed="rId3"/>
          <a:stretch>
            <a:fillRect/>
          </a:stretch>
        </p:blipFill>
        <p:spPr>
          <a:xfrm>
            <a:off x="5956899" y="1233829"/>
            <a:ext cx="5515745" cy="47917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Now if you observe Payload Mass Vs. Launch Site scatter point chart you will find for the 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with a heavy payload mass (greater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with numbers and dots&#10;&#10;Description automatically generated">
            <a:extLst>
              <a:ext uri="{FF2B5EF4-FFF2-40B4-BE49-F238E27FC236}">
                <a16:creationId xmlns:a16="http://schemas.microsoft.com/office/drawing/2014/main" id="{8A8A5E31-7967-80F5-E720-1034AF238A3A}"/>
              </a:ext>
            </a:extLst>
          </p:cNvPr>
          <p:cNvPicPr>
            <a:picLocks noChangeAspect="1"/>
          </p:cNvPicPr>
          <p:nvPr/>
        </p:nvPicPr>
        <p:blipFill>
          <a:blip r:embed="rId3"/>
          <a:stretch>
            <a:fillRect/>
          </a:stretch>
        </p:blipFill>
        <p:spPr>
          <a:xfrm>
            <a:off x="5366263" y="1329859"/>
            <a:ext cx="5639587" cy="489653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FA5C9166-5774-CF35-8DD5-8BCB64E9117C}"/>
              </a:ext>
            </a:extLst>
          </p:cNvPr>
          <p:cNvGraphicFramePr/>
          <p:nvPr>
            <p:extLst>
              <p:ext uri="{D42A27DB-BD31-4B8C-83A1-F6EECF244321}">
                <p14:modId xmlns:p14="http://schemas.microsoft.com/office/powerpoint/2010/main" val="350153615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plotted bar chart identifies which orbits have the highest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success rate by orbit type&#10;&#10;Description automatically generated">
            <a:extLst>
              <a:ext uri="{FF2B5EF4-FFF2-40B4-BE49-F238E27FC236}">
                <a16:creationId xmlns:a16="http://schemas.microsoft.com/office/drawing/2014/main" id="{C889CD72-D7CD-1971-CE98-DEDB81B220DA}"/>
              </a:ext>
            </a:extLst>
          </p:cNvPr>
          <p:cNvPicPr>
            <a:picLocks noChangeAspect="1"/>
          </p:cNvPicPr>
          <p:nvPr/>
        </p:nvPicPr>
        <p:blipFill>
          <a:blip r:embed="rId3"/>
          <a:stretch>
            <a:fillRect/>
          </a:stretch>
        </p:blipFill>
        <p:spPr>
          <a:xfrm>
            <a:off x="5646024" y="1321064"/>
            <a:ext cx="5639587" cy="45726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can observe that in the LEO orbit, success seems to be related to the number of flights. Conversely, in the GTO orbit, there appears to be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blue and orange dots&#10;&#10;Description automatically generated">
            <a:extLst>
              <a:ext uri="{FF2B5EF4-FFF2-40B4-BE49-F238E27FC236}">
                <a16:creationId xmlns:a16="http://schemas.microsoft.com/office/drawing/2014/main" id="{EAC7AA3F-D4C0-7AA3-7A30-29E048FB796F}"/>
              </a:ext>
            </a:extLst>
          </p:cNvPr>
          <p:cNvPicPr>
            <a:picLocks noChangeAspect="1"/>
          </p:cNvPicPr>
          <p:nvPr/>
        </p:nvPicPr>
        <p:blipFill>
          <a:blip r:embed="rId3"/>
          <a:stretch>
            <a:fillRect/>
          </a:stretch>
        </p:blipFill>
        <p:spPr>
          <a:xfrm>
            <a:off x="5523069" y="1508759"/>
            <a:ext cx="5934903" cy="437258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numbers and dots&#10;&#10;Description automatically generated">
            <a:extLst>
              <a:ext uri="{FF2B5EF4-FFF2-40B4-BE49-F238E27FC236}">
                <a16:creationId xmlns:a16="http://schemas.microsoft.com/office/drawing/2014/main" id="{B191EF03-718E-D9C5-2445-C86E29812701}"/>
              </a:ext>
            </a:extLst>
          </p:cNvPr>
          <p:cNvPicPr>
            <a:picLocks noChangeAspect="1"/>
          </p:cNvPicPr>
          <p:nvPr/>
        </p:nvPicPr>
        <p:blipFill>
          <a:blip r:embed="rId3"/>
          <a:stretch>
            <a:fillRect/>
          </a:stretch>
        </p:blipFill>
        <p:spPr>
          <a:xfrm>
            <a:off x="5065531" y="1633935"/>
            <a:ext cx="5849166" cy="439163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can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a line going up&#10;&#10;Description automatically generated">
            <a:extLst>
              <a:ext uri="{FF2B5EF4-FFF2-40B4-BE49-F238E27FC236}">
                <a16:creationId xmlns:a16="http://schemas.microsoft.com/office/drawing/2014/main" id="{953F71F7-EDC9-6214-76EE-272F4F83B4EA}"/>
              </a:ext>
            </a:extLst>
          </p:cNvPr>
          <p:cNvPicPr>
            <a:picLocks noChangeAspect="1"/>
          </p:cNvPicPr>
          <p:nvPr/>
        </p:nvPicPr>
        <p:blipFill>
          <a:blip r:embed="rId3"/>
          <a:stretch>
            <a:fillRect/>
          </a:stretch>
        </p:blipFill>
        <p:spPr>
          <a:xfrm>
            <a:off x="5496612" y="2006994"/>
            <a:ext cx="5925377" cy="442021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 to 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SQL - All Launch Site Names</a:t>
            </a:r>
          </a:p>
        </p:txBody>
      </p:sp>
      <p:pic>
        <p:nvPicPr>
          <p:cNvPr id="6" name="Picture 5" descr="A screenshot of a computer&#10;&#10;Description automatically generated">
            <a:extLst>
              <a:ext uri="{FF2B5EF4-FFF2-40B4-BE49-F238E27FC236}">
                <a16:creationId xmlns:a16="http://schemas.microsoft.com/office/drawing/2014/main" id="{BAF9DAF3-ACAB-8062-D110-A940C025DD34}"/>
              </a:ext>
            </a:extLst>
          </p:cNvPr>
          <p:cNvPicPr>
            <a:picLocks noChangeAspect="1"/>
          </p:cNvPicPr>
          <p:nvPr/>
        </p:nvPicPr>
        <p:blipFill>
          <a:blip r:embed="rId3"/>
          <a:stretch>
            <a:fillRect/>
          </a:stretch>
        </p:blipFill>
        <p:spPr>
          <a:xfrm>
            <a:off x="2960079" y="2506639"/>
            <a:ext cx="5365450" cy="329457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to 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SQL - 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214AECFC-6C1A-5085-D380-596A5BB80EF3}"/>
              </a:ext>
            </a:extLst>
          </p:cNvPr>
          <p:cNvPicPr>
            <a:picLocks noChangeAspect="1"/>
          </p:cNvPicPr>
          <p:nvPr/>
        </p:nvPicPr>
        <p:blipFill>
          <a:blip r:embed="rId3"/>
          <a:stretch>
            <a:fillRect/>
          </a:stretch>
        </p:blipFill>
        <p:spPr>
          <a:xfrm>
            <a:off x="1330971" y="2661557"/>
            <a:ext cx="8861969" cy="365779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Calculating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SQL - Total Payload Mass</a:t>
            </a:r>
          </a:p>
        </p:txBody>
      </p:sp>
      <p:pic>
        <p:nvPicPr>
          <p:cNvPr id="6" name="Picture 5" descr="A screen shot of a computer&#10;&#10;Description automatically generated">
            <a:extLst>
              <a:ext uri="{FF2B5EF4-FFF2-40B4-BE49-F238E27FC236}">
                <a16:creationId xmlns:a16="http://schemas.microsoft.com/office/drawing/2014/main" id="{1D76D3B1-AE28-A8CB-599C-04545FDB78EC}"/>
              </a:ext>
            </a:extLst>
          </p:cNvPr>
          <p:cNvPicPr>
            <a:picLocks noChangeAspect="1"/>
          </p:cNvPicPr>
          <p:nvPr/>
        </p:nvPicPr>
        <p:blipFill>
          <a:blip r:embed="rId3"/>
          <a:stretch>
            <a:fillRect/>
          </a:stretch>
        </p:blipFill>
        <p:spPr>
          <a:xfrm>
            <a:off x="1223647" y="3102428"/>
            <a:ext cx="9744706" cy="182880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SQL - Average Payload Mass by F9 v1.1</a:t>
            </a:r>
          </a:p>
        </p:txBody>
      </p:sp>
      <p:pic>
        <p:nvPicPr>
          <p:cNvPr id="6" name="Picture 5" descr="A screen shot of a computer&#10;&#10;Description automatically generated">
            <a:extLst>
              <a:ext uri="{FF2B5EF4-FFF2-40B4-BE49-F238E27FC236}">
                <a16:creationId xmlns:a16="http://schemas.microsoft.com/office/drawing/2014/main" id="{EA0B8FAB-33E6-25DD-F8BE-52C238FB984E}"/>
              </a:ext>
            </a:extLst>
          </p:cNvPr>
          <p:cNvPicPr>
            <a:picLocks noChangeAspect="1"/>
          </p:cNvPicPr>
          <p:nvPr/>
        </p:nvPicPr>
        <p:blipFill>
          <a:blip r:embed="rId3"/>
          <a:stretch>
            <a:fillRect/>
          </a:stretch>
        </p:blipFill>
        <p:spPr>
          <a:xfrm>
            <a:off x="1121127" y="3079024"/>
            <a:ext cx="9949745" cy="18445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Finding the date of the first successful landing outcome on a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SQL - First Successful Ground Landing Date</a:t>
            </a:r>
          </a:p>
        </p:txBody>
      </p:sp>
      <p:pic>
        <p:nvPicPr>
          <p:cNvPr id="6" name="Picture 5" descr="A screenshot of a computer&#10;&#10;Description automatically generated">
            <a:extLst>
              <a:ext uri="{FF2B5EF4-FFF2-40B4-BE49-F238E27FC236}">
                <a16:creationId xmlns:a16="http://schemas.microsoft.com/office/drawing/2014/main" id="{5B063D41-5416-CFD2-3E5D-0823485BAD34}"/>
              </a:ext>
            </a:extLst>
          </p:cNvPr>
          <p:cNvPicPr>
            <a:picLocks noChangeAspect="1"/>
          </p:cNvPicPr>
          <p:nvPr/>
        </p:nvPicPr>
        <p:blipFill>
          <a:blip r:embed="rId3"/>
          <a:stretch>
            <a:fillRect/>
          </a:stretch>
        </p:blipFill>
        <p:spPr>
          <a:xfrm>
            <a:off x="1371413" y="3193919"/>
            <a:ext cx="9449173" cy="164179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0" y="538650"/>
            <a:ext cx="10823275" cy="66966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SQL - 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2D3E7A5A-5894-40C8-1A36-C09CE88AA8F1}"/>
              </a:ext>
            </a:extLst>
          </p:cNvPr>
          <p:cNvPicPr>
            <a:picLocks noChangeAspect="1"/>
          </p:cNvPicPr>
          <p:nvPr/>
        </p:nvPicPr>
        <p:blipFill>
          <a:blip r:embed="rId3"/>
          <a:stretch>
            <a:fillRect/>
          </a:stretch>
        </p:blipFill>
        <p:spPr>
          <a:xfrm>
            <a:off x="1389298" y="3096591"/>
            <a:ext cx="8507012" cy="219105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6396" y="586855"/>
            <a:ext cx="4230100"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503158" y="649480"/>
            <a:ext cx="48624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buFont typeface="Arial" panose="020B0604020202020204" pitchFamily="34" charset="0"/>
              <a:buChar char="•"/>
            </a:pPr>
            <a:r>
              <a:rPr lang="en-US" sz="2000">
                <a:solidFill>
                  <a:schemeClr val="tx1"/>
                </a:solidFill>
                <a:latin typeface="+mn-lt"/>
              </a:rPr>
              <a:t>This report examines SpaceX launch data to build a machine learning model for predicting outcomes of Falcon 9 first stage landings. Key findings include:</a:t>
            </a:r>
          </a:p>
          <a:p>
            <a:pPr lvl="1">
              <a:buFont typeface="Arial" panose="020B0604020202020204" pitchFamily="34" charset="0"/>
              <a:buChar char="•"/>
            </a:pPr>
            <a:r>
              <a:rPr lang="en-US" sz="2000">
                <a:solidFill>
                  <a:schemeClr val="tx1"/>
                </a:solidFill>
                <a:latin typeface="+mn-lt"/>
              </a:rPr>
              <a:t>Random Forest model achieved 84% accuracy on test set for predicting landing success or failure</a:t>
            </a:r>
          </a:p>
          <a:p>
            <a:pPr lvl="1">
              <a:buFont typeface="Arial" panose="020B0604020202020204" pitchFamily="34" charset="0"/>
              <a:buChar char="•"/>
            </a:pPr>
            <a:r>
              <a:rPr lang="en-US" sz="2000">
                <a:solidFill>
                  <a:schemeClr val="tx1"/>
                </a:solidFill>
                <a:latin typeface="+mn-lt"/>
              </a:rPr>
              <a:t>Payload mass, booster version and launch site were most important features</a:t>
            </a:r>
          </a:p>
          <a:p>
            <a:pPr lvl="1">
              <a:buFont typeface="Arial" panose="020B0604020202020204" pitchFamily="34" charset="0"/>
              <a:buChar char="•"/>
            </a:pPr>
            <a:r>
              <a:rPr lang="en-US" sz="2000">
                <a:solidFill>
                  <a:schemeClr val="tx1"/>
                </a:solidFill>
                <a:latin typeface="+mn-lt"/>
              </a:rPr>
              <a:t>Model provides opportunity for launch cost analysis and engineering improvements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98883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to 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SQL - Total Number of Successful and Failure Mission Outcomes</a:t>
            </a:r>
          </a:p>
        </p:txBody>
      </p:sp>
      <p:pic>
        <p:nvPicPr>
          <p:cNvPr id="6" name="Picture 5" descr="A computer screen with text&#10;&#10;Description automatically generated">
            <a:extLst>
              <a:ext uri="{FF2B5EF4-FFF2-40B4-BE49-F238E27FC236}">
                <a16:creationId xmlns:a16="http://schemas.microsoft.com/office/drawing/2014/main" id="{D36F0603-ADE1-C295-8A09-3BB3206063B4}"/>
              </a:ext>
            </a:extLst>
          </p:cNvPr>
          <p:cNvPicPr>
            <a:picLocks noChangeAspect="1"/>
          </p:cNvPicPr>
          <p:nvPr/>
        </p:nvPicPr>
        <p:blipFill>
          <a:blip r:embed="rId3"/>
          <a:stretch>
            <a:fillRect/>
          </a:stretch>
        </p:blipFill>
        <p:spPr>
          <a:xfrm>
            <a:off x="1101585" y="3199874"/>
            <a:ext cx="9988830" cy="152560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SQL - 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1D9792AD-91B3-052F-7F89-0020FF4CC1FA}"/>
              </a:ext>
            </a:extLst>
          </p:cNvPr>
          <p:cNvPicPr>
            <a:picLocks noChangeAspect="1"/>
          </p:cNvPicPr>
          <p:nvPr/>
        </p:nvPicPr>
        <p:blipFill>
          <a:blip r:embed="rId3"/>
          <a:stretch>
            <a:fillRect/>
          </a:stretch>
        </p:blipFill>
        <p:spPr>
          <a:xfrm>
            <a:off x="3477229" y="2351671"/>
            <a:ext cx="4165318" cy="382529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SQL - 2015 Failed Launch Records</a:t>
            </a:r>
          </a:p>
        </p:txBody>
      </p:sp>
      <p:pic>
        <p:nvPicPr>
          <p:cNvPr id="6" name="Picture 5" descr="A screenshot of a computer&#10;&#10;Description automatically generated">
            <a:extLst>
              <a:ext uri="{FF2B5EF4-FFF2-40B4-BE49-F238E27FC236}">
                <a16:creationId xmlns:a16="http://schemas.microsoft.com/office/drawing/2014/main" id="{3B9D4C09-9AE2-6ED9-2FE2-675909C6DA7A}"/>
              </a:ext>
            </a:extLst>
          </p:cNvPr>
          <p:cNvPicPr>
            <a:picLocks noChangeAspect="1"/>
          </p:cNvPicPr>
          <p:nvPr/>
        </p:nvPicPr>
        <p:blipFill>
          <a:blip r:embed="rId3"/>
          <a:stretch>
            <a:fillRect/>
          </a:stretch>
        </p:blipFill>
        <p:spPr>
          <a:xfrm>
            <a:off x="2530461" y="2984110"/>
            <a:ext cx="6706536" cy="279121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SQL - Ranked Landing Outcomes Between 2010 and 2017</a:t>
            </a:r>
          </a:p>
        </p:txBody>
      </p:sp>
      <p:pic>
        <p:nvPicPr>
          <p:cNvPr id="6" name="Picture 5" descr="A screenshot of a computer&#10;&#10;Description automatically generated">
            <a:extLst>
              <a:ext uri="{FF2B5EF4-FFF2-40B4-BE49-F238E27FC236}">
                <a16:creationId xmlns:a16="http://schemas.microsoft.com/office/drawing/2014/main" id="{092C5938-4824-A1D7-9D1C-8E751D9914EC}"/>
              </a:ext>
            </a:extLst>
          </p:cNvPr>
          <p:cNvPicPr>
            <a:picLocks noChangeAspect="1"/>
          </p:cNvPicPr>
          <p:nvPr/>
        </p:nvPicPr>
        <p:blipFill>
          <a:blip r:embed="rId3"/>
          <a:stretch>
            <a:fillRect/>
          </a:stretch>
        </p:blipFill>
        <p:spPr>
          <a:xfrm>
            <a:off x="7026443" y="2617311"/>
            <a:ext cx="3153215" cy="399153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136397" y="502020"/>
            <a:ext cx="5323715" cy="164297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badi" panose="020B0604020104020204" pitchFamily="34" charset="0"/>
                <a:ea typeface="+mj-ea"/>
                <a:cs typeface="+mj-cs"/>
              </a:rPr>
              <a:t>Folium Map – Using Markers to Display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44923" y="2405894"/>
            <a:ext cx="4368809" cy="3535083"/>
          </a:xfrm>
          <a:prstGeom prst="rect">
            <a:avLst/>
          </a:prstGeom>
        </p:spPr>
        <p:txBody>
          <a:bodyPr vert="horz" lIns="91440" tIns="45720" rIns="91440" bIns="45720" rtlCol="0" anchor="t">
            <a:normAutofit/>
          </a:bodyPr>
          <a:lstStyle/>
          <a:p>
            <a:pPr>
              <a:spcBef>
                <a:spcPts val="1400"/>
              </a:spcBef>
            </a:pPr>
            <a:r>
              <a:rPr lang="en-US" sz="2000" dirty="0">
                <a:latin typeface="Abadi" panose="020B0604020104020204" pitchFamily="34" charset="0"/>
              </a:rPr>
              <a:t>The generated folium map includes all launch sites’ location markers on a global map</a:t>
            </a:r>
          </a:p>
          <a:p>
            <a:pPr marL="0">
              <a:spcBef>
                <a:spcPts val="1400"/>
              </a:spcBef>
            </a:pPr>
            <a:endParaRPr lang="en-US" sz="2000" dirty="0">
              <a:latin typeface="Abadi" panose="020B0604020104020204" pitchFamily="34" charset="0"/>
            </a:endParaRPr>
          </a:p>
          <a:p>
            <a:endParaRPr lang="en-US" sz="2000" dirty="0">
              <a:latin typeface="Abadi" panose="020B0604020104020204" pitchFamily="34" charset="0"/>
            </a:endParaRPr>
          </a:p>
        </p:txBody>
      </p:sp>
      <p:sp>
        <p:nvSpPr>
          <p:cNvPr id="15" name="Rectangle 1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map of the united states&#10;&#10;Description automatically generated">
            <a:extLst>
              <a:ext uri="{FF2B5EF4-FFF2-40B4-BE49-F238E27FC236}">
                <a16:creationId xmlns:a16="http://schemas.microsoft.com/office/drawing/2014/main" id="{92D8E64E-F320-93A7-99C9-490F3D91AF3A}"/>
              </a:ext>
            </a:extLst>
          </p:cNvPr>
          <p:cNvPicPr>
            <a:picLocks noChangeAspect="1"/>
          </p:cNvPicPr>
          <p:nvPr/>
        </p:nvPicPr>
        <p:blipFill>
          <a:blip r:embed="rId2"/>
          <a:stretch>
            <a:fillRect/>
          </a:stretch>
        </p:blipFill>
        <p:spPr>
          <a:xfrm>
            <a:off x="5371046" y="2339755"/>
            <a:ext cx="5875451" cy="311398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35</a:t>
            </a:fld>
            <a:endParaRPr lang="en-US" sz="11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with a location on it&#10;&#10;Description automatically generated">
            <a:extLst>
              <a:ext uri="{FF2B5EF4-FFF2-40B4-BE49-F238E27FC236}">
                <a16:creationId xmlns:a16="http://schemas.microsoft.com/office/drawing/2014/main" id="{BECDA908-6BCA-9C48-F997-817061F1071C}"/>
              </a:ext>
            </a:extLst>
          </p:cNvPr>
          <p:cNvPicPr>
            <a:picLocks noChangeAspect="1"/>
          </p:cNvPicPr>
          <p:nvPr/>
        </p:nvPicPr>
        <p:blipFill>
          <a:blip r:embed="rId2"/>
          <a:srcRect r="21746"/>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panose="020B0604020104020204" pitchFamily="34" charset="0"/>
                <a:ea typeface="+mj-ea"/>
                <a:cs typeface="+mj-cs"/>
              </a:rPr>
              <a:t>Folium Map – Color Labeled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The folium map shows the color-labeled launch outcomes on the map</a:t>
            </a:r>
          </a:p>
          <a:p>
            <a:pPr>
              <a:spcBef>
                <a:spcPts val="1400"/>
              </a:spcBef>
            </a:pPr>
            <a:endParaRPr lang="en-US" sz="2000" dirty="0">
              <a:latin typeface="Abadi" panose="020B0604020104020204" pitchFamily="34" charset="0"/>
            </a:endParaRPr>
          </a:p>
          <a:p>
            <a:pPr>
              <a:spcBef>
                <a:spcPts val="1400"/>
              </a:spcBef>
            </a:pPr>
            <a:r>
              <a:rPr lang="en-US" sz="2000" dirty="0">
                <a:latin typeface="Abadi" panose="020B0604020104020204" pitchFamily="34" charset="0"/>
              </a:rPr>
              <a:t>You can see once you click on a specified location, it shows you the occurrences of successful and failed launches colored in green and red. </a:t>
            </a:r>
          </a:p>
          <a:p>
            <a:pPr>
              <a:spcBef>
                <a:spcPts val="1400"/>
              </a:spcBef>
            </a:pPr>
            <a:endParaRPr lang="en-US" sz="2000" dirty="0">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1" y="365125"/>
            <a:ext cx="3816095" cy="1938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0B49CB"/>
                </a:solidFill>
                <a:latin typeface="Abadi" panose="020B0604020104020204" pitchFamily="34" charset="0"/>
                <a:ea typeface="+mj-ea"/>
                <a:cs typeface="+mj-cs"/>
              </a:rPr>
              <a:t>Folium Map – Proximity Lines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2482589"/>
            <a:ext cx="3816096" cy="3694373"/>
          </a:xfrm>
          <a:prstGeom prst="rect">
            <a:avLst/>
          </a:prstGeom>
        </p:spPr>
        <p:txBody>
          <a:bodyPr vert="horz" lIns="91440" tIns="45720" rIns="91440" bIns="45720" rtlCol="0">
            <a:normAutofit/>
          </a:bodyPr>
          <a:lstStyle/>
          <a:p>
            <a:pPr>
              <a:spcBef>
                <a:spcPts val="1400"/>
              </a:spcBef>
            </a:pPr>
            <a:r>
              <a:rPr lang="en-US" sz="2000">
                <a:latin typeface="Abadi" panose="020B0604020104020204" pitchFamily="34" charset="0"/>
              </a:rPr>
              <a:t>The generated folium map shows a line from a selected launch site to its proximities such as railway, highway, coastline, or city with distance calculated and displayed</a:t>
            </a:r>
          </a:p>
          <a:p>
            <a:pPr marL="0">
              <a:spcBef>
                <a:spcPts val="1400"/>
              </a:spcBef>
            </a:pPr>
            <a:endParaRPr lang="en-US" sz="2000">
              <a:latin typeface="Abadi" panose="020B0604020104020204" pitchFamily="34" charset="0"/>
            </a:endParaRPr>
          </a:p>
        </p:txBody>
      </p:sp>
      <p:pic>
        <p:nvPicPr>
          <p:cNvPr id="7" name="Picture 6" descr="A map of a city&#10;&#10;Description automatically generated">
            <a:extLst>
              <a:ext uri="{FF2B5EF4-FFF2-40B4-BE49-F238E27FC236}">
                <a16:creationId xmlns:a16="http://schemas.microsoft.com/office/drawing/2014/main" id="{8B980583-738B-D254-66FC-EC5D7D587D3D}"/>
              </a:ext>
            </a:extLst>
          </p:cNvPr>
          <p:cNvPicPr>
            <a:picLocks noChangeAspect="1"/>
          </p:cNvPicPr>
          <p:nvPr/>
        </p:nvPicPr>
        <p:blipFill>
          <a:blip r:embed="rId2"/>
          <a:srcRect t="512" r="-1" b="5174"/>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4" name="Picture 3" descr="A map with a circle&#10;&#10;Description automatically generated">
            <a:extLst>
              <a:ext uri="{FF2B5EF4-FFF2-40B4-BE49-F238E27FC236}">
                <a16:creationId xmlns:a16="http://schemas.microsoft.com/office/drawing/2014/main" id="{FF047EAB-46C5-30E3-CAA2-C6B0E6E8A1B1}"/>
              </a:ext>
            </a:extLst>
          </p:cNvPr>
          <p:cNvPicPr>
            <a:picLocks noChangeAspect="1"/>
          </p:cNvPicPr>
          <p:nvPr/>
        </p:nvPicPr>
        <p:blipFill>
          <a:blip r:embed="rId3"/>
          <a:srcRect t="9262" b="8969"/>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37</a:t>
            </a:fld>
            <a:endParaRPr lang="en-US" sz="1200">
              <a:solidFill>
                <a:srgbClr val="FFFFFF"/>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dashboard shows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Of the 4 launch sites, the ‘KSC LC-39A’ had the highest number of successful launches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Count by Site</a:t>
            </a:r>
            <a:endParaRPr lang="en-US" dirty="0">
              <a:solidFill>
                <a:srgbClr val="0B49CB"/>
              </a:solidFill>
              <a:latin typeface="Abadi"/>
            </a:endParaRPr>
          </a:p>
        </p:txBody>
      </p:sp>
      <p:pic>
        <p:nvPicPr>
          <p:cNvPr id="4" name="Picture 3" descr="A pie chart with different colored circles&#10;&#10;Description automatically generated">
            <a:extLst>
              <a:ext uri="{FF2B5EF4-FFF2-40B4-BE49-F238E27FC236}">
                <a16:creationId xmlns:a16="http://schemas.microsoft.com/office/drawing/2014/main" id="{9EB11475-F83C-0BE0-334D-91B494A75D99}"/>
              </a:ext>
            </a:extLst>
          </p:cNvPr>
          <p:cNvPicPr>
            <a:picLocks noChangeAspect="1"/>
          </p:cNvPicPr>
          <p:nvPr/>
        </p:nvPicPr>
        <p:blipFill>
          <a:blip r:embed="rId3"/>
          <a:stretch>
            <a:fillRect/>
          </a:stretch>
        </p:blipFill>
        <p:spPr>
          <a:xfrm>
            <a:off x="2414082" y="2871561"/>
            <a:ext cx="6300690" cy="34477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44923" y="2405894"/>
            <a:ext cx="5315189" cy="35350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900">
                <a:solidFill>
                  <a:schemeClr val="tx1"/>
                </a:solidFill>
                <a:latin typeface="+mn-lt"/>
              </a:rPr>
              <a:t>SpaceX has gained attention for reusability of its Falcon 9 rocket. Being able to land and reuse the first stage reduces launch costs significantly. However, landing is challenging and not always successful. </a:t>
            </a:r>
          </a:p>
          <a:p>
            <a:pPr>
              <a:spcBef>
                <a:spcPts val="1400"/>
              </a:spcBef>
              <a:buFont typeface="Arial" panose="020B0604020202020204" pitchFamily="34" charset="0"/>
              <a:buChar char="•"/>
            </a:pPr>
            <a:r>
              <a:rPr lang="en-US" sz="1900">
                <a:solidFill>
                  <a:schemeClr val="tx1"/>
                </a:solidFill>
                <a:latin typeface="+mn-lt"/>
              </a:rPr>
              <a:t>This project aims to predict if the first stage landing will be successful based on parameters like payload mass, booster version, launch site, etc. Building an accurate predictive model can help SpaceX and other launch providers in pricing negotiations as well as engineering landings for higher success rates.</a:t>
            </a:r>
          </a:p>
        </p:txBody>
      </p:sp>
      <p:sp>
        <p:nvSpPr>
          <p:cNvPr id="36" name="Rectangle 3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Rocket launch">
            <a:extLst>
              <a:ext uri="{FF2B5EF4-FFF2-40B4-BE49-F238E27FC236}">
                <a16:creationId xmlns:a16="http://schemas.microsoft.com/office/drawing/2014/main" id="{C76379E8-6FE8-F6D6-9252-CF91155F5B47}"/>
              </a:ext>
            </a:extLst>
          </p:cNvPr>
          <p:cNvPicPr>
            <a:picLocks noChangeAspect="1"/>
          </p:cNvPicPr>
          <p:nvPr/>
        </p:nvPicPr>
        <p:blipFill>
          <a:blip r:embed="rId2"/>
          <a:srcRect l="15470" r="-1" b="-1"/>
          <a:stretch/>
        </p:blipFill>
        <p:spPr>
          <a:xfrm>
            <a:off x="7075967" y="1798298"/>
            <a:ext cx="4170530" cy="3293296"/>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4</a:t>
            </a:fld>
            <a:endParaRPr lang="en-US" sz="110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Pie chart shows the launch site with highest launch success ratio</a:t>
            </a:r>
            <a:endParaRPr lang="en-US"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The success rating at the KSC LC-39A launch site is roughly 77%</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Failed Launches – KSC LC-39A</a:t>
            </a:r>
          </a:p>
        </p:txBody>
      </p:sp>
      <p:pic>
        <p:nvPicPr>
          <p:cNvPr id="4" name="Picture 3" descr="A pie chart with a red circle&#10;&#10;Description automatically generated">
            <a:extLst>
              <a:ext uri="{FF2B5EF4-FFF2-40B4-BE49-F238E27FC236}">
                <a16:creationId xmlns:a16="http://schemas.microsoft.com/office/drawing/2014/main" id="{3F78025B-7A0F-0B94-7F12-0B9032148674}"/>
              </a:ext>
            </a:extLst>
          </p:cNvPr>
          <p:cNvPicPr>
            <a:picLocks noChangeAspect="1"/>
          </p:cNvPicPr>
          <p:nvPr/>
        </p:nvPicPr>
        <p:blipFill>
          <a:blip r:embed="rId3"/>
          <a:stretch>
            <a:fillRect/>
          </a:stretch>
        </p:blipFill>
        <p:spPr>
          <a:xfrm>
            <a:off x="2247899" y="2778025"/>
            <a:ext cx="6753225" cy="35413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60254" y="1855550"/>
            <a:ext cx="339594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vs. Launch Outcome scatter plot for all sites, with different payload selected in the range slider</a:t>
            </a:r>
          </a:p>
          <a:p>
            <a:pPr lvl="1">
              <a:lnSpc>
                <a:spcPct val="100000"/>
              </a:lnSpc>
              <a:spcBef>
                <a:spcPts val="1400"/>
              </a:spcBef>
            </a:pPr>
            <a:r>
              <a:rPr lang="en-US" sz="1800" dirty="0">
                <a:solidFill>
                  <a:schemeClr val="accent3">
                    <a:lumMod val="25000"/>
                  </a:schemeClr>
                </a:solidFill>
                <a:latin typeface="Abadi"/>
              </a:rPr>
              <a:t>Here, you can see the relation of Payload Mass and, Booster Version, ad Launch Outcome. We see that higher payload ranges and booster version FT have higher chances of success.</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a:t>
            </a:r>
            <a:endParaRPr lang="en-US" dirty="0">
              <a:solidFill>
                <a:srgbClr val="0B49CB"/>
              </a:solidFill>
              <a:latin typeface="Abadi"/>
            </a:endParaRPr>
          </a:p>
        </p:txBody>
      </p:sp>
      <p:pic>
        <p:nvPicPr>
          <p:cNvPr id="4" name="Picture 3" descr="A graph with numbers and points&#10;&#10;Description automatically generated with medium confidence">
            <a:extLst>
              <a:ext uri="{FF2B5EF4-FFF2-40B4-BE49-F238E27FC236}">
                <a16:creationId xmlns:a16="http://schemas.microsoft.com/office/drawing/2014/main" id="{76DD41EA-3579-2CC1-924D-4B2E42C79185}"/>
              </a:ext>
            </a:extLst>
          </p:cNvPr>
          <p:cNvPicPr>
            <a:picLocks noChangeAspect="1"/>
          </p:cNvPicPr>
          <p:nvPr/>
        </p:nvPicPr>
        <p:blipFill>
          <a:blip r:embed="rId3"/>
          <a:stretch>
            <a:fillRect/>
          </a:stretch>
        </p:blipFill>
        <p:spPr>
          <a:xfrm>
            <a:off x="435803" y="1855550"/>
            <a:ext cx="7980744" cy="420081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90491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Grid Search, I found that the tree model, using ‘</a:t>
            </a:r>
            <a:r>
              <a:rPr lang="en-US" sz="2200" dirty="0" err="1">
                <a:solidFill>
                  <a:schemeClr val="accent3">
                    <a:lumMod val="25000"/>
                  </a:schemeClr>
                </a:solidFill>
                <a:latin typeface="Abadi" panose="020B0604020104020204" pitchFamily="34" charset="0"/>
              </a:rPr>
              <a:t>gini</a:t>
            </a:r>
            <a:r>
              <a:rPr lang="en-US" sz="2200" dirty="0">
                <a:solidFill>
                  <a:schemeClr val="accent3">
                    <a:lumMod val="25000"/>
                  </a:schemeClr>
                </a:solidFill>
                <a:latin typeface="Abadi" panose="020B0604020104020204" pitchFamily="34" charset="0"/>
              </a:rPr>
              <a:t>’ as criterion, ‘2’ as max depth, ‘sqrt’ as </a:t>
            </a:r>
            <a:r>
              <a:rPr lang="en-US" sz="2200" dirty="0" err="1">
                <a:solidFill>
                  <a:schemeClr val="accent3">
                    <a:lumMod val="25000"/>
                  </a:schemeClr>
                </a:solidFill>
                <a:latin typeface="Abadi" panose="020B0604020104020204" pitchFamily="34" charset="0"/>
              </a:rPr>
              <a:t>max_features</a:t>
            </a:r>
            <a:r>
              <a:rPr lang="en-US" sz="2200" dirty="0">
                <a:solidFill>
                  <a:schemeClr val="accent3">
                    <a:lumMod val="25000"/>
                  </a:schemeClr>
                </a:solidFill>
                <a:latin typeface="Abadi" panose="020B0604020104020204" pitchFamily="34" charset="0"/>
              </a:rPr>
              <a:t>, ‘2’ as </a:t>
            </a:r>
            <a:r>
              <a:rPr lang="en-US" sz="2200" dirty="0" err="1">
                <a:solidFill>
                  <a:schemeClr val="accent3">
                    <a:lumMod val="25000"/>
                  </a:schemeClr>
                </a:solidFill>
                <a:latin typeface="Abadi" panose="020B0604020104020204" pitchFamily="34" charset="0"/>
              </a:rPr>
              <a:t>min_samples_leaf</a:t>
            </a:r>
            <a:r>
              <a:rPr lang="en-US" sz="2200" dirty="0">
                <a:solidFill>
                  <a:schemeClr val="accent3">
                    <a:lumMod val="25000"/>
                  </a:schemeClr>
                </a:solidFill>
                <a:latin typeface="Abadi" panose="020B0604020104020204" pitchFamily="34" charset="0"/>
              </a:rPr>
              <a:t>, ‘5’ as </a:t>
            </a:r>
            <a:r>
              <a:rPr lang="en-US" sz="2200" dirty="0" err="1">
                <a:solidFill>
                  <a:schemeClr val="accent3">
                    <a:lumMod val="25000"/>
                  </a:schemeClr>
                </a:solidFill>
                <a:latin typeface="Abadi" panose="020B0604020104020204" pitchFamily="34" charset="0"/>
              </a:rPr>
              <a:t>mim_samples_split</a:t>
            </a:r>
            <a:r>
              <a:rPr lang="en-US" sz="2200" dirty="0">
                <a:solidFill>
                  <a:schemeClr val="accent3">
                    <a:lumMod val="25000"/>
                  </a:schemeClr>
                </a:solidFill>
                <a:latin typeface="Abadi" panose="020B0604020104020204" pitchFamily="34" charset="0"/>
              </a:rPr>
              <a:t>, and ‘best’ as splitter, gave us the highest accuracy of .875.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screen shot of a message&#10;&#10;Description automatically generated">
            <a:extLst>
              <a:ext uri="{FF2B5EF4-FFF2-40B4-BE49-F238E27FC236}">
                <a16:creationId xmlns:a16="http://schemas.microsoft.com/office/drawing/2014/main" id="{E06B89FA-2A3E-D8F1-30C5-44E5FF6BBFD3}"/>
              </a:ext>
            </a:extLst>
          </p:cNvPr>
          <p:cNvPicPr>
            <a:picLocks noChangeAspect="1"/>
          </p:cNvPicPr>
          <p:nvPr/>
        </p:nvPicPr>
        <p:blipFill>
          <a:blip r:embed="rId3"/>
          <a:stretch>
            <a:fillRect/>
          </a:stretch>
        </p:blipFill>
        <p:spPr>
          <a:xfrm>
            <a:off x="659240" y="3626915"/>
            <a:ext cx="10873520" cy="156314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95999" y="2057400"/>
            <a:ext cx="4151971" cy="3811588"/>
          </a:xfrm>
          <a:prstGeom prst="rect">
            <a:avLst/>
          </a:prstGeom>
        </p:spPr>
        <p:txBody>
          <a:bodyPr>
            <a:normAutofit/>
          </a:bodyPr>
          <a:lstStyle/>
          <a:p>
            <a:pPr algn="l"/>
            <a:r>
              <a:rPr lang="en-US" sz="2000" b="0" i="0" dirty="0">
                <a:effectLst/>
                <a:latin typeface="system-ui"/>
              </a:rPr>
              <a:t>Examining the confusion matrix, we see that logistic regression can distinguish between the different classes. We see that the problem is false positives.</a:t>
            </a:r>
          </a:p>
          <a:p>
            <a:pPr algn="l"/>
            <a:r>
              <a:rPr lang="en-US" sz="2000" b="0" i="0" dirty="0">
                <a:effectLst/>
                <a:latin typeface="system-ui"/>
              </a:rPr>
              <a:t>True Positive - 12 (True label is landed, Predicted label is also landed)</a:t>
            </a:r>
          </a:p>
          <a:p>
            <a:pPr algn="l"/>
            <a:r>
              <a:rPr lang="en-US" sz="2000" b="0" i="0" dirty="0">
                <a:effectLst/>
                <a:latin typeface="system-ui"/>
              </a:rPr>
              <a:t>False Positive - 3 (True label is not landed, Predicted label is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screenshot of a graph&#10;&#10;Description automatically generated">
            <a:extLst>
              <a:ext uri="{FF2B5EF4-FFF2-40B4-BE49-F238E27FC236}">
                <a16:creationId xmlns:a16="http://schemas.microsoft.com/office/drawing/2014/main" id="{E4734F40-5E1B-554E-503C-51FDC7DFD354}"/>
              </a:ext>
            </a:extLst>
          </p:cNvPr>
          <p:cNvPicPr>
            <a:picLocks noChangeAspect="1"/>
          </p:cNvPicPr>
          <p:nvPr/>
        </p:nvPicPr>
        <p:blipFill>
          <a:blip r:embed="rId3"/>
          <a:stretch>
            <a:fillRect/>
          </a:stretch>
        </p:blipFill>
        <p:spPr>
          <a:xfrm>
            <a:off x="770011" y="1633930"/>
            <a:ext cx="4639322" cy="44297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Demonstrated application of data science methods to space sector</a:t>
            </a:r>
          </a:p>
          <a:p>
            <a:pPr>
              <a:lnSpc>
                <a:spcPct val="100000"/>
              </a:lnSpc>
              <a:spcBef>
                <a:spcPts val="1400"/>
              </a:spcBef>
            </a:pPr>
            <a:r>
              <a:rPr lang="en-US" sz="2200" dirty="0">
                <a:solidFill>
                  <a:schemeClr val="accent3">
                    <a:lumMod val="25000"/>
                  </a:schemeClr>
                </a:solidFill>
                <a:latin typeface="Abadi" panose="020B0604020104020204" pitchFamily="34" charset="0"/>
              </a:rPr>
              <a:t>Extracted meaningful insights from public SpaceX data</a:t>
            </a:r>
          </a:p>
          <a:p>
            <a:pPr>
              <a:lnSpc>
                <a:spcPct val="100000"/>
              </a:lnSpc>
              <a:spcBef>
                <a:spcPts val="1400"/>
              </a:spcBef>
            </a:pPr>
            <a:r>
              <a:rPr lang="en-US" sz="2200" dirty="0">
                <a:solidFill>
                  <a:schemeClr val="accent3">
                    <a:lumMod val="25000"/>
                  </a:schemeClr>
                </a:solidFill>
                <a:latin typeface="Abadi" panose="020B0604020104020204" pitchFamily="34" charset="0"/>
              </a:rPr>
              <a:t>Built machine learning models to predict Falcon 9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Random Forest classifier achieved highest accuracy of 84%Identified payload mass, booster version and site as important factors</a:t>
            </a:r>
          </a:p>
          <a:p>
            <a:pPr>
              <a:lnSpc>
                <a:spcPct val="100000"/>
              </a:lnSpc>
              <a:spcBef>
                <a:spcPts val="1400"/>
              </a:spcBef>
            </a:pPr>
            <a:r>
              <a:rPr lang="en-US" sz="2200" dirty="0">
                <a:solidFill>
                  <a:schemeClr val="accent3">
                    <a:lumMod val="25000"/>
                  </a:schemeClr>
                </a:solidFill>
                <a:latin typeface="Abadi" panose="020B0604020104020204" pitchFamily="34" charset="0"/>
              </a:rPr>
              <a:t>Models provide quantitative approach to pricing negotiations</a:t>
            </a:r>
          </a:p>
          <a:p>
            <a:pPr>
              <a:lnSpc>
                <a:spcPct val="100000"/>
              </a:lnSpc>
              <a:spcBef>
                <a:spcPts val="1400"/>
              </a:spcBef>
            </a:pPr>
            <a:r>
              <a:rPr lang="en-US" sz="2200" dirty="0">
                <a:solidFill>
                  <a:schemeClr val="accent3">
                    <a:lumMod val="25000"/>
                  </a:schemeClr>
                </a:solidFill>
                <a:latin typeface="Abadi" panose="020B0604020104020204" pitchFamily="34" charset="0"/>
              </a:rPr>
              <a:t>Insights on predictor effects can aid engineering of landings</a:t>
            </a:r>
          </a:p>
          <a:p>
            <a:pPr>
              <a:lnSpc>
                <a:spcPct val="100000"/>
              </a:lnSpc>
              <a:spcBef>
                <a:spcPts val="1400"/>
              </a:spcBef>
            </a:pPr>
            <a:r>
              <a:rPr lang="en-US" sz="2200" dirty="0">
                <a:solidFill>
                  <a:schemeClr val="accent3">
                    <a:lumMod val="25000"/>
                  </a:schemeClr>
                </a:solidFill>
                <a:latin typeface="Abadi" panose="020B0604020104020204" pitchFamily="34" charset="0"/>
              </a:rPr>
              <a:t>Public data and open source tools enabled robust problem solving</a:t>
            </a:r>
          </a:p>
          <a:p>
            <a:pPr>
              <a:lnSpc>
                <a:spcPct val="100000"/>
              </a:lnSpc>
              <a:spcBef>
                <a:spcPts val="1400"/>
              </a:spcBef>
            </a:pPr>
            <a:r>
              <a:rPr lang="en-US" sz="2200" dirty="0">
                <a:solidFill>
                  <a:schemeClr val="accent3">
                    <a:lumMod val="25000"/>
                  </a:schemeClr>
                </a:solidFill>
                <a:latin typeface="Abadi" panose="020B0604020104020204" pitchFamily="34" charset="0"/>
              </a:rPr>
              <a:t>Accuracy validation on test set showed models generalized well</a:t>
            </a:r>
          </a:p>
          <a:p>
            <a:pPr>
              <a:lnSpc>
                <a:spcPct val="100000"/>
              </a:lnSpc>
              <a:spcBef>
                <a:spcPts val="1400"/>
              </a:spcBef>
            </a:pPr>
            <a:r>
              <a:rPr lang="en-US" sz="2200" dirty="0">
                <a:solidFill>
                  <a:schemeClr val="accent3">
                    <a:lumMod val="25000"/>
                  </a:schemeClr>
                </a:solidFill>
                <a:latin typeface="Abadi" panose="020B0604020104020204" pitchFamily="34" charset="0"/>
              </a:rPr>
              <a:t>Overall, project achieved the goal of predicting SpaceX reusability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gn="ctr">
              <a:lnSpc>
                <a:spcPct val="100000"/>
              </a:lnSpc>
              <a:spcBef>
                <a:spcPts val="1400"/>
              </a:spcBef>
            </a:pPr>
            <a:endParaRPr lang="en-US" dirty="0">
              <a:hlinkClick r:id="rId4"/>
            </a:endParaRPr>
          </a:p>
          <a:p>
            <a:pPr algn="ctr">
              <a:lnSpc>
                <a:spcPct val="100000"/>
              </a:lnSpc>
              <a:spcBef>
                <a:spcPts val="1400"/>
              </a:spcBef>
            </a:pPr>
            <a:endParaRPr lang="en-US" dirty="0">
              <a:hlinkClick r:id="rId4"/>
            </a:endParaRPr>
          </a:p>
          <a:p>
            <a:pPr marL="0" indent="0" algn="ctr">
              <a:lnSpc>
                <a:spcPct val="100000"/>
              </a:lnSpc>
              <a:spcBef>
                <a:spcPts val="1400"/>
              </a:spcBef>
              <a:buNone/>
            </a:pPr>
            <a:r>
              <a:rPr lang="en-US" dirty="0">
                <a:hlinkClick r:id="rId4"/>
              </a:rPr>
              <a:t>Jay-the-scientist/space-race (github.com</a:t>
            </a:r>
            <a:r>
              <a:rPr lang="en-US" sz="4400" dirty="0">
                <a:hlinkClick r:id="rId4"/>
              </a:rPr>
              <a:t>)</a:t>
            </a:r>
            <a:endParaRPr lang="en-US" sz="54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26396" y="586855"/>
            <a:ext cx="4230100"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503158" y="1582993"/>
            <a:ext cx="48624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900" dirty="0">
                <a:solidFill>
                  <a:schemeClr val="tx1"/>
                </a:solidFill>
                <a:latin typeface="+mn-lt"/>
              </a:rPr>
              <a:t>Data collection methodology:</a:t>
            </a:r>
          </a:p>
          <a:p>
            <a:pPr lvl="1">
              <a:spcBef>
                <a:spcPts val="1400"/>
              </a:spcBef>
              <a:buFont typeface="Arial" panose="020B0604020202020204" pitchFamily="34" charset="0"/>
              <a:buChar char="•"/>
            </a:pPr>
            <a:r>
              <a:rPr lang="en-US" sz="1600" dirty="0">
                <a:solidFill>
                  <a:schemeClr val="tx1"/>
                </a:solidFill>
                <a:latin typeface="+mn-lt"/>
              </a:rPr>
              <a:t>Using SpaceX API and Beautiful Soup on Wikipedia to aggregate launch data</a:t>
            </a:r>
          </a:p>
          <a:p>
            <a:pPr>
              <a:spcBef>
                <a:spcPts val="1400"/>
              </a:spcBef>
              <a:buFont typeface="Arial" panose="020B0604020202020204" pitchFamily="34" charset="0"/>
              <a:buChar char="•"/>
            </a:pPr>
            <a:r>
              <a:rPr lang="en-US" sz="1900" dirty="0">
                <a:solidFill>
                  <a:schemeClr val="tx1"/>
                </a:solidFill>
                <a:latin typeface="+mn-lt"/>
              </a:rPr>
              <a:t>Perform data wrangling:</a:t>
            </a:r>
          </a:p>
          <a:p>
            <a:pPr lvl="1">
              <a:spcBef>
                <a:spcPts val="1400"/>
              </a:spcBef>
              <a:buFont typeface="Arial" panose="020B0604020202020204" pitchFamily="34" charset="0"/>
              <a:buChar char="•"/>
            </a:pPr>
            <a:r>
              <a:rPr lang="en-US" sz="1600" dirty="0">
                <a:solidFill>
                  <a:schemeClr val="tx1"/>
                </a:solidFill>
                <a:latin typeface="+mn-lt"/>
              </a:rPr>
              <a:t>Resolving missing data/outliers to have a proper dataset</a:t>
            </a:r>
          </a:p>
          <a:p>
            <a:pPr>
              <a:spcBef>
                <a:spcPts val="1400"/>
              </a:spcBef>
              <a:buFont typeface="Arial" panose="020B0604020202020204" pitchFamily="34" charset="0"/>
              <a:buChar char="•"/>
            </a:pPr>
            <a:r>
              <a:rPr lang="en-US" sz="1900" dirty="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900" dirty="0">
                <a:solidFill>
                  <a:schemeClr val="tx1"/>
                </a:solidFill>
                <a:latin typeface="+mn-lt"/>
              </a:rPr>
              <a:t>Perform interactive visual analytics using Folium and </a:t>
            </a:r>
            <a:r>
              <a:rPr lang="en-US" sz="1900" dirty="0" err="1">
                <a:solidFill>
                  <a:schemeClr val="tx1"/>
                </a:solidFill>
                <a:latin typeface="+mn-lt"/>
              </a:rPr>
              <a:t>Plotly</a:t>
            </a:r>
            <a:r>
              <a:rPr lang="en-US" sz="1900" dirty="0">
                <a:solidFill>
                  <a:schemeClr val="tx1"/>
                </a:solidFill>
                <a:latin typeface="+mn-lt"/>
              </a:rPr>
              <a:t> Dash</a:t>
            </a:r>
          </a:p>
          <a:p>
            <a:pPr>
              <a:spcBef>
                <a:spcPts val="1400"/>
              </a:spcBef>
              <a:buFont typeface="Arial" panose="020B0604020202020204" pitchFamily="34" charset="0"/>
              <a:buChar char="•"/>
            </a:pPr>
            <a:r>
              <a:rPr lang="en-US" sz="1900" dirty="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600" dirty="0">
                <a:solidFill>
                  <a:schemeClr val="tx1"/>
                </a:solidFill>
                <a:latin typeface="+mn-lt"/>
              </a:rPr>
              <a:t>How to build, tune, evaluate classification models</a:t>
            </a:r>
          </a:p>
          <a:p>
            <a:pPr>
              <a:spcBef>
                <a:spcPts val="1400"/>
              </a:spcBef>
              <a:buFont typeface="Arial" panose="020B0604020202020204" pitchFamily="34" charset="0"/>
              <a:buChar char="•"/>
            </a:pPr>
            <a:endParaRPr lang="en-US" sz="1900" dirty="0">
              <a:solidFill>
                <a:schemeClr val="tx1"/>
              </a:solidFill>
              <a:latin typeface="+mn-lt"/>
            </a:endParaRPr>
          </a:p>
          <a:p>
            <a:pPr>
              <a:spcBef>
                <a:spcPts val="1400"/>
              </a:spcBef>
              <a:buFont typeface="Arial" panose="020B0604020202020204" pitchFamily="34" charset="0"/>
              <a:buChar char="•"/>
            </a:pPr>
            <a:endParaRPr lang="en-US" sz="1900" dirty="0">
              <a:solidFill>
                <a:schemeClr val="tx1"/>
              </a:solidFill>
              <a:latin typeface="+mn-lt"/>
            </a:endParaRPr>
          </a:p>
          <a:p>
            <a:pPr>
              <a:spcBef>
                <a:spcPts val="1400"/>
              </a:spcBef>
              <a:buFont typeface="Arial" panose="020B0604020202020204" pitchFamily="34" charset="0"/>
              <a:buChar char="•"/>
            </a:pPr>
            <a:endParaRPr lang="en-US" sz="1900" dirty="0">
              <a:solidFill>
                <a:schemeClr val="tx1"/>
              </a:solidFill>
              <a:latin typeface="+mn-lt"/>
            </a:endParaRPr>
          </a:p>
          <a:p>
            <a:pPr>
              <a:spcBef>
                <a:spcPts val="1400"/>
              </a:spcBef>
              <a:buFont typeface="Arial" panose="020B0604020202020204" pitchFamily="34" charset="0"/>
              <a:buChar char="•"/>
            </a:pPr>
            <a:endParaRPr lang="en-US" sz="1900" dirty="0">
              <a:solidFill>
                <a:schemeClr val="tx1"/>
              </a:solidFill>
              <a:latin typeface="+mn-lt"/>
            </a:endParaRPr>
          </a:p>
          <a:p>
            <a:pPr>
              <a:spcBef>
                <a:spcPts val="1400"/>
              </a:spcBef>
              <a:buFont typeface="Arial" panose="020B0604020202020204" pitchFamily="34" charset="0"/>
              <a:buChar char="•"/>
            </a:pPr>
            <a:endParaRPr lang="en-US" sz="19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 records obtained from public API. Additional details scraped from Wikipedia pages using Beautiful Soup. Aggregated over 100 records on Falcon 9 flights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descr="A screen shot of a computer screen&#10;&#10;Description automatically generated">
            <a:extLst>
              <a:ext uri="{FF2B5EF4-FFF2-40B4-BE49-F238E27FC236}">
                <a16:creationId xmlns:a16="http://schemas.microsoft.com/office/drawing/2014/main" id="{582D998B-CB95-59A1-C33D-27B4DA84D014}"/>
              </a:ext>
            </a:extLst>
          </p:cNvPr>
          <p:cNvPicPr>
            <a:picLocks noChangeAspect="1"/>
          </p:cNvPicPr>
          <p:nvPr/>
        </p:nvPicPr>
        <p:blipFill>
          <a:blip r:embed="rId3"/>
          <a:stretch>
            <a:fillRect/>
          </a:stretch>
        </p:blipFill>
        <p:spPr>
          <a:xfrm>
            <a:off x="2734129" y="2603841"/>
            <a:ext cx="6328810" cy="362255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05428" y="2896320"/>
            <a:ext cx="4640263" cy="4225925"/>
          </a:xfrm>
          <a:prstGeom prst="rect">
            <a:avLst/>
          </a:prstGeom>
        </p:spPr>
        <p:txBody>
          <a:bodyPr vert="horz" lIns="91440" tIns="45720" rIns="91440" bIns="45720" rtlCol="0" anchor="t">
            <a:normAutofit/>
          </a:bodyPr>
          <a:lstStyle/>
          <a:p>
            <a:pPr>
              <a:buFont typeface="Arial" panose="020B0604020202020204" pitchFamily="34" charset="0"/>
              <a:buChar char="•"/>
            </a:pPr>
            <a:r>
              <a:rPr lang="en-US" sz="2400" dirty="0">
                <a:latin typeface="Abadi" panose="020B0604020104020204" pitchFamily="34" charset="0"/>
              </a:rPr>
              <a:t>Collected data from SpaceX API and Wikipedia scraper</a:t>
            </a:r>
          </a:p>
          <a:p>
            <a:pPr marL="0" indent="0">
              <a:buNone/>
            </a:pPr>
            <a:endParaRPr lang="en-US" sz="2400" dirty="0">
              <a:latin typeface="Abadi" panose="020B0604020104020204" pitchFamily="34" charset="0"/>
            </a:endParaRPr>
          </a:p>
          <a:p>
            <a:pPr>
              <a:buFont typeface="Arial" panose="020B0604020202020204" pitchFamily="34" charset="0"/>
              <a:buChar char="•"/>
            </a:pPr>
            <a:r>
              <a:rPr lang="en-US" sz="2400" dirty="0">
                <a:latin typeface="Abadi" panose="020B0604020104020204" pitchFamily="34" charset="0"/>
              </a:rPr>
              <a:t>Concatenated datasets into single </a:t>
            </a:r>
            <a:r>
              <a:rPr lang="en-US" sz="2400" dirty="0" err="1">
                <a:latin typeface="Abadi" panose="020B0604020104020204" pitchFamily="34" charset="0"/>
              </a:rPr>
              <a:t>dataframe</a:t>
            </a:r>
            <a:endParaRPr lang="en-US" sz="24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descr="A screenshot of a computer&#10;&#10;Description automatically generated">
            <a:extLst>
              <a:ext uri="{FF2B5EF4-FFF2-40B4-BE49-F238E27FC236}">
                <a16:creationId xmlns:a16="http://schemas.microsoft.com/office/drawing/2014/main" id="{A3337E45-AC2C-8FDD-ED62-D961B6FFA29F}"/>
              </a:ext>
            </a:extLst>
          </p:cNvPr>
          <p:cNvPicPr>
            <a:picLocks noChangeAspect="1"/>
          </p:cNvPicPr>
          <p:nvPr/>
        </p:nvPicPr>
        <p:blipFill>
          <a:blip r:embed="rId3"/>
          <a:stretch>
            <a:fillRect/>
          </a:stretch>
        </p:blipFill>
        <p:spPr>
          <a:xfrm>
            <a:off x="5269480" y="2281544"/>
            <a:ext cx="6580377" cy="3603364"/>
          </a:xfrm>
          <a:prstGeom prst="rect">
            <a:avLst/>
          </a:prstGeom>
        </p:spPr>
      </p:pic>
      <p:sp>
        <p:nvSpPr>
          <p:cNvPr id="10" name="TextBox 9">
            <a:extLst>
              <a:ext uri="{FF2B5EF4-FFF2-40B4-BE49-F238E27FC236}">
                <a16:creationId xmlns:a16="http://schemas.microsoft.com/office/drawing/2014/main" id="{67A6A886-9E46-0B63-C387-DAEACEF5BFAA}"/>
              </a:ext>
            </a:extLst>
          </p:cNvPr>
          <p:cNvSpPr txBox="1"/>
          <p:nvPr/>
        </p:nvSpPr>
        <p:spPr>
          <a:xfrm>
            <a:off x="65314" y="6567876"/>
            <a:ext cx="12061371" cy="261610"/>
          </a:xfrm>
          <a:prstGeom prst="rect">
            <a:avLst/>
          </a:prstGeom>
          <a:noFill/>
        </p:spPr>
        <p:txBody>
          <a:bodyPr wrap="square">
            <a:spAutoFit/>
          </a:bodyPr>
          <a:lstStyle/>
          <a:p>
            <a:pPr algn="ctr"/>
            <a:r>
              <a:rPr lang="en-US" sz="1050" dirty="0"/>
              <a:t>https://github.com/Jay-the-scientist/space-race/blob/578bd37ef52ea4e755f2bf914701551c78b401d8/notebooks/1-spacex-data-collection-api.ipynb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034060" cy="3811587"/>
          </a:xfrm>
          <a:prstGeom prst="rect">
            <a:avLst/>
          </a:prstGeom>
        </p:spPr>
        <p:txBody>
          <a:bodyPr lIns="91440" tIns="45720" rIns="91440" bIns="45720" anchor="t">
            <a:noAutofit/>
          </a:bodyPr>
          <a:lstStyle/>
          <a:p>
            <a:pPr>
              <a:buFont typeface="Arial" panose="020B0604020202020204" pitchFamily="34" charset="0"/>
              <a:buChar char="•"/>
            </a:pPr>
            <a:r>
              <a:rPr lang="en-US" sz="2400" dirty="0">
                <a:latin typeface="Abadi" panose="020B0604020104020204" pitchFamily="34" charset="0"/>
              </a:rPr>
              <a:t>Inspected for and removed missing/null values</a:t>
            </a:r>
          </a:p>
          <a:p>
            <a:pPr>
              <a:buFont typeface="Arial" panose="020B0604020202020204" pitchFamily="34" charset="0"/>
              <a:buChar char="•"/>
            </a:pPr>
            <a:r>
              <a:rPr lang="en-US" sz="2400" dirty="0">
                <a:latin typeface="Abadi" panose="020B0604020104020204" pitchFamily="34" charset="0"/>
              </a:rPr>
              <a:t>Standardized column names and types</a:t>
            </a:r>
          </a:p>
          <a:p>
            <a:pPr>
              <a:buFont typeface="Arial" panose="020B0604020202020204" pitchFamily="34" charset="0"/>
              <a:buChar char="•"/>
            </a:pPr>
            <a:r>
              <a:rPr lang="en-US" sz="2400" dirty="0">
                <a:latin typeface="Abadi" panose="020B0604020104020204" pitchFamily="34" charset="0"/>
              </a:rPr>
              <a:t>Extracted date, time features from text columns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0" name="Picture 9" descr="A screen shot of a computer&#10;&#10;Description automatically generated">
            <a:extLst>
              <a:ext uri="{FF2B5EF4-FFF2-40B4-BE49-F238E27FC236}">
                <a16:creationId xmlns:a16="http://schemas.microsoft.com/office/drawing/2014/main" id="{F3436A6D-2370-4FD4-E7C5-0CBB12576A93}"/>
              </a:ext>
            </a:extLst>
          </p:cNvPr>
          <p:cNvPicPr>
            <a:picLocks noChangeAspect="1"/>
          </p:cNvPicPr>
          <p:nvPr/>
        </p:nvPicPr>
        <p:blipFill>
          <a:blip r:embed="rId3"/>
          <a:stretch>
            <a:fillRect/>
          </a:stretch>
        </p:blipFill>
        <p:spPr>
          <a:xfrm>
            <a:off x="2236716" y="3125182"/>
            <a:ext cx="7718567" cy="3101210"/>
          </a:xfrm>
          <a:prstGeom prst="rect">
            <a:avLst/>
          </a:prstGeom>
        </p:spPr>
      </p:pic>
      <p:sp>
        <p:nvSpPr>
          <p:cNvPr id="13" name="TextBox 12">
            <a:extLst>
              <a:ext uri="{FF2B5EF4-FFF2-40B4-BE49-F238E27FC236}">
                <a16:creationId xmlns:a16="http://schemas.microsoft.com/office/drawing/2014/main" id="{C59353BB-551F-74DC-1640-308070A8EDC5}"/>
              </a:ext>
            </a:extLst>
          </p:cNvPr>
          <p:cNvSpPr txBox="1"/>
          <p:nvPr/>
        </p:nvSpPr>
        <p:spPr>
          <a:xfrm>
            <a:off x="264422" y="6488668"/>
            <a:ext cx="11636828" cy="246221"/>
          </a:xfrm>
          <a:prstGeom prst="rect">
            <a:avLst/>
          </a:prstGeom>
          <a:noFill/>
        </p:spPr>
        <p:txBody>
          <a:bodyPr wrap="square">
            <a:spAutoFit/>
          </a:bodyPr>
          <a:lstStyle/>
          <a:p>
            <a:pPr algn="ctr"/>
            <a:r>
              <a:rPr lang="en-US" sz="1000" dirty="0"/>
              <a:t>https://github.com/Jay-the-scientist/space-race/blob/578bd37ef52ea4e755f2bf914701551c78b401d8/notebooks/2-webscraping.ipynb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616</TotalTime>
  <Words>2146</Words>
  <Application>Microsoft Office PowerPoint</Application>
  <PresentationFormat>Widescreen</PresentationFormat>
  <Paragraphs>255</Paragraphs>
  <Slides>47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Jarell Washington</cp:lastModifiedBy>
  <cp:revision>203</cp:revision>
  <dcterms:created xsi:type="dcterms:W3CDTF">2021-04-29T18:58:34Z</dcterms:created>
  <dcterms:modified xsi:type="dcterms:W3CDTF">2024-10-22T16:07:52Z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